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83"/>
  </p:notesMasterIdLst>
  <p:handoutMasterIdLst>
    <p:handoutMasterId r:id="rId84"/>
  </p:handoutMasterIdLst>
  <p:sldIdLst>
    <p:sldId id="396" r:id="rId5"/>
    <p:sldId id="1487" r:id="rId6"/>
    <p:sldId id="614" r:id="rId7"/>
    <p:sldId id="294" r:id="rId8"/>
    <p:sldId id="1451" r:id="rId9"/>
    <p:sldId id="324" r:id="rId10"/>
    <p:sldId id="325" r:id="rId11"/>
    <p:sldId id="1453" r:id="rId12"/>
    <p:sldId id="1495" r:id="rId13"/>
    <p:sldId id="327" r:id="rId14"/>
    <p:sldId id="329" r:id="rId15"/>
    <p:sldId id="330" r:id="rId16"/>
    <p:sldId id="1490" r:id="rId17"/>
    <p:sldId id="1489" r:id="rId18"/>
    <p:sldId id="1461" r:id="rId19"/>
    <p:sldId id="335" r:id="rId20"/>
    <p:sldId id="333" r:id="rId21"/>
    <p:sldId id="1462" r:id="rId22"/>
    <p:sldId id="1491" r:id="rId23"/>
    <p:sldId id="1494" r:id="rId24"/>
    <p:sldId id="1465" r:id="rId25"/>
    <p:sldId id="341" r:id="rId26"/>
    <p:sldId id="337" r:id="rId27"/>
    <p:sldId id="339" r:id="rId28"/>
    <p:sldId id="340" r:id="rId29"/>
    <p:sldId id="343" r:id="rId30"/>
    <p:sldId id="347" r:id="rId31"/>
    <p:sldId id="1488" r:id="rId32"/>
    <p:sldId id="348" r:id="rId33"/>
    <p:sldId id="355" r:id="rId34"/>
    <p:sldId id="356" r:id="rId35"/>
    <p:sldId id="357" r:id="rId36"/>
    <p:sldId id="350" r:id="rId37"/>
    <p:sldId id="351" r:id="rId38"/>
    <p:sldId id="1466" r:id="rId39"/>
    <p:sldId id="1470" r:id="rId40"/>
    <p:sldId id="528" r:id="rId41"/>
    <p:sldId id="1447" r:id="rId42"/>
    <p:sldId id="1448" r:id="rId43"/>
    <p:sldId id="1378" r:id="rId44"/>
    <p:sldId id="1469" r:id="rId45"/>
    <p:sldId id="1399" r:id="rId46"/>
    <p:sldId id="1471" r:id="rId47"/>
    <p:sldId id="1326" r:id="rId48"/>
    <p:sldId id="994" r:id="rId49"/>
    <p:sldId id="1412" r:id="rId50"/>
    <p:sldId id="1321" r:id="rId51"/>
    <p:sldId id="1413" r:id="rId52"/>
    <p:sldId id="1414" r:id="rId53"/>
    <p:sldId id="1428" r:id="rId54"/>
    <p:sldId id="1483" r:id="rId55"/>
    <p:sldId id="1484" r:id="rId56"/>
    <p:sldId id="1485" r:id="rId57"/>
    <p:sldId id="1486" r:id="rId58"/>
    <p:sldId id="360" r:id="rId59"/>
    <p:sldId id="1421" r:id="rId60"/>
    <p:sldId id="1472" r:id="rId61"/>
    <p:sldId id="1463" r:id="rId62"/>
    <p:sldId id="1464" r:id="rId63"/>
    <p:sldId id="1444" r:id="rId64"/>
    <p:sldId id="1477" r:id="rId65"/>
    <p:sldId id="431" r:id="rId66"/>
    <p:sldId id="1473" r:id="rId67"/>
    <p:sldId id="433" r:id="rId68"/>
    <p:sldId id="1475" r:id="rId69"/>
    <p:sldId id="1474" r:id="rId70"/>
    <p:sldId id="1479" r:id="rId71"/>
    <p:sldId id="1476" r:id="rId72"/>
    <p:sldId id="1481" r:id="rId73"/>
    <p:sldId id="434" r:id="rId74"/>
    <p:sldId id="1482" r:id="rId75"/>
    <p:sldId id="438" r:id="rId76"/>
    <p:sldId id="1493" r:id="rId77"/>
    <p:sldId id="1492" r:id="rId78"/>
    <p:sldId id="496" r:id="rId79"/>
    <p:sldId id="1480" r:id="rId80"/>
    <p:sldId id="404" r:id="rId81"/>
    <p:sldId id="1443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8698EED-9D12-4070-DF86-1CCDCE9468BE}" name="Avishek Anand" initials="AA" userId="S::avishekanand@tudelft.nl::b455fea6-82fc-4286-8586-300f382dcf2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68F78-42FB-41D2-8A6E-A5D0A8872F28}" v="20" dt="2023-11-06T15:12:03.224"/>
    <p1510:client id="{245EFE7A-05BB-40C0-9161-ECC9CF7B159D}" v="576" dt="2023-11-08T15:49:59.636"/>
    <p1510:client id="{251DC187-EA3B-4CD4-8FDE-5AAB08A55AF9}" v="105" dt="2023-11-15T10:59:02.807"/>
    <p1510:client id="{2A8A2906-943C-442E-9086-3F66DEDAC6B9}" v="371" dt="2023-11-08T12:41:19.697"/>
    <p1510:client id="{3E06B5EC-FDC1-47AF-8457-D6C29A83C247}" v="6" dt="2023-11-15T09:58:46.098"/>
    <p1510:client id="{4C802374-3B72-4E53-A5BC-38EAC164FA98}" v="3" dt="2023-11-15T10:04:30.713"/>
    <p1510:client id="{6BA16CFF-B7B5-4E0A-A897-E548EA8404D3}" v="203" dt="2023-11-08T21:22:33.442"/>
    <p1510:client id="{72BB02E9-DD06-4D66-93B8-DA336E1EA177}" v="39" dt="2023-11-15T10:02:21.751"/>
    <p1510:client id="{ABFF9E93-B501-4A96-9FFA-D45E155A3DFD}" v="487" dt="2023-11-15T05:24:29.876"/>
    <p1510:client id="{B6DA6EBE-9907-449F-B3A8-A1D22C3800E6}" v="131" dt="2023-11-09T08:19:38.476"/>
    <p1510:client id="{CB61A0C4-D643-467E-BC81-0A9A680A1482}" v="94" dt="2023-11-15T11:28:02.622"/>
    <p1510:client id="{CFC350AD-C6A6-4B15-801E-29F980336A14}" v="297" dt="2023-11-13T17:13:31.549"/>
    <p1510:client id="{E2F64E66-3191-44A7-BBAA-949ED5B4EE0A}" v="335" dt="2023-11-15T10:20:40.768"/>
    <p1510:client id="{F25808B6-C063-4F3E-BC0E-4A4EF0FD876B}" v="204" dt="2023-11-15T10:32:18.346"/>
    <p1510:client id="{F343C8FC-5124-4825-AFBF-D05651226A7C}" v="30" dt="2023-11-15T05:33:05.07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/>
    <p:restoredTop sz="94694"/>
  </p:normalViewPr>
  <p:slideViewPr>
    <p:cSldViewPr snapToGrid="0">
      <p:cViewPr varScale="1">
        <p:scale>
          <a:sx n="121" d="100"/>
          <a:sy n="121" d="100"/>
        </p:scale>
        <p:origin x="8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8/10/relationships/authors" Target="author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E82D2-0A20-4DB7-818E-84C48F90A45F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51E7A-328D-4A52-930E-6CF5EE11C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20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rce_majeure#cite_note-9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uncil_of_State_(France)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ARE NOT SUPPOSED TO SEE THIS!</a:t>
            </a:r>
          </a:p>
          <a:p>
            <a:r>
              <a:rPr lang="en-US"/>
              <a:t>Turn on your cameras</a:t>
            </a:r>
          </a:p>
          <a:p>
            <a:r>
              <a:rPr lang="en-US"/>
              <a:t>Second year on campus</a:t>
            </a:r>
          </a:p>
          <a:p>
            <a:r>
              <a:rPr lang="en-US"/>
              <a:t>Start recording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64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online solutions</a:t>
            </a:r>
          </a:p>
          <a:p>
            <a:endParaRPr lang="en-US"/>
          </a:p>
          <a:p>
            <a:r>
              <a:rPr lang="en-US"/>
              <a:t>mention</a:t>
            </a:r>
            <a:r>
              <a:rPr lang="en-US" baseline="0"/>
              <a:t> goals: facilitate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online solutions</a:t>
            </a:r>
          </a:p>
          <a:p>
            <a:endParaRPr lang="en-US"/>
          </a:p>
          <a:p>
            <a:r>
              <a:rPr lang="en-US"/>
              <a:t>mention</a:t>
            </a:r>
            <a:r>
              <a:rPr lang="en-US" baseline="0"/>
              <a:t> goals: facilitate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7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If we mess up due to too many students,</a:t>
            </a:r>
            <a:r>
              <a:rPr lang="en-US" b="1" baseline="0"/>
              <a:t> too little capacity we typically add 1 week to the deadline</a:t>
            </a:r>
            <a:endParaRPr lang="en-US" b="1"/>
          </a:p>
          <a:p>
            <a:pPr marL="228600" indent="-228600">
              <a:buAutoNum type="arabicPeriod"/>
            </a:pPr>
            <a:endParaRPr lang="en-US" b="1"/>
          </a:p>
          <a:p>
            <a:pPr marL="228600" indent="-228600">
              <a:buAutoNum type="arabicPeriod"/>
            </a:pPr>
            <a:r>
              <a:rPr lang="en-US" b="1"/>
              <a:t>Externality</a:t>
            </a:r>
            <a:r>
              <a:rPr lang="en-US"/>
              <a:t> The defendant must have nothing to do with the event's happening.</a:t>
            </a:r>
          </a:p>
          <a:p>
            <a:pPr marL="228600" indent="-228600">
              <a:buAutoNum type="arabicPeriod"/>
            </a:pPr>
            <a:r>
              <a:rPr lang="en-US" b="1"/>
              <a:t>Unpredictability</a:t>
            </a:r>
            <a:r>
              <a:rPr lang="en-US"/>
              <a:t> If the event could be foreseen, the defendant is obligated to have prepared for it.</a:t>
            </a:r>
            <a:r>
              <a:rPr lang="en-US" sz="1200" b="0" i="0" u="none" strike="noStrike" kern="1200" baseline="30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[9]</a:t>
            </a:r>
            <a:r>
              <a:rPr lang="en-US"/>
              <a:t> Being unprepared for a foreseeable event leaves the defendant culpable. This standard is very strictly </a:t>
            </a:r>
            <a:r>
              <a:rPr lang="en-US" err="1"/>
              <a:t>applied: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uncil of State (France)"/>
              </a:rPr>
              <a:t>CE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9 April 1962, "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d’Armagnac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The Council of State adjudged that, since a flood had occurred 69 years before the one that caused the damage at issue, the latter flood was predictable.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Administrative Court of Grenoble, 19 June 1974, "Dame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Bosvy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An avalanche was judged to be predictable since another had occurred around 50 years before.</a:t>
            </a:r>
          </a:p>
          <a:p>
            <a:r>
              <a:rPr lang="en-US"/>
              <a:t>3. </a:t>
            </a:r>
            <a:r>
              <a:rPr lang="en-US" b="1"/>
              <a:t>Irresistibility </a:t>
            </a:r>
            <a:r>
              <a:rPr lang="en-US"/>
              <a:t>The consequences of the event must have been unpreventable.</a:t>
            </a:r>
          </a:p>
          <a:p>
            <a:endParaRPr lang="en-US"/>
          </a:p>
          <a:p>
            <a:r>
              <a:rPr lang="en-US"/>
              <a:t>Examples: war, invasion</a:t>
            </a:r>
            <a:r>
              <a:rPr lang="en-US" baseline="0"/>
              <a:t>, hurricanes, floods, fire, civil war, rebellion, revolution, </a:t>
            </a:r>
            <a:r>
              <a:rPr lang="en-US" baseline="0" err="1"/>
              <a:t>terrrorist</a:t>
            </a:r>
            <a:r>
              <a:rPr lang="en-US" baseline="0"/>
              <a:t> activities, lockout, interruption of electricity or communications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31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</a:t>
            </a:r>
            <a:r>
              <a:rPr lang="en-US" baseline="0"/>
              <a:t> about dual role of administrator/teacher</a:t>
            </a:r>
          </a:p>
          <a:p>
            <a:endParaRPr lang="en-US" baseline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 will ask at specific points in the lectures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52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51E7A-328D-4A52-930E-6CF5EE11C1A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421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http://blogs.sas.com/content/subconsciousmusings/files/2014/08/data-mining-Venn-diagram.png</a:t>
            </a:r>
          </a:p>
          <a:p>
            <a:endParaRPr lang="en-US"/>
          </a:p>
          <a:p>
            <a:r>
              <a:rPr lang="en-US"/>
              <a:t>Algorithm vs. applying algorithms, choosing from pool of methods</a:t>
            </a:r>
            <a:r>
              <a:rPr lang="en-US" baseline="0"/>
              <a:t> vs. making own methods to extract knowledge, human involved vs. automated, </a:t>
            </a:r>
          </a:p>
          <a:p>
            <a:r>
              <a:rPr lang="en-US" baseline="0"/>
              <a:t>Data mining is applied machine learning</a:t>
            </a:r>
            <a:endParaRPr lang="en-US"/>
          </a:p>
          <a:p>
            <a:endParaRPr lang="en-US"/>
          </a:p>
          <a:p>
            <a:pPr fontAlgn="base"/>
            <a:r>
              <a:rPr lang="en-US" b="1"/>
              <a:t>Statistics</a:t>
            </a:r>
            <a:r>
              <a:rPr lang="en-US"/>
              <a:t> concerns probabilistic models, specifically inference of these models using data.</a:t>
            </a:r>
          </a:p>
          <a:p>
            <a:pPr fontAlgn="base"/>
            <a:r>
              <a:rPr lang="en-US" b="1"/>
              <a:t>Machine Learning</a:t>
            </a:r>
            <a:r>
              <a:rPr lang="en-US"/>
              <a:t> is concerned with predicting a particular outcome given some data. Almost any reasonable machine learning method can be formulated as a formal probabilistic model. Differs in that it generally doesn't care about parameter estimates, focus on computational efficiency and large datasets.</a:t>
            </a:r>
          </a:p>
          <a:p>
            <a:pPr fontAlgn="base"/>
            <a:r>
              <a:rPr lang="en-US" b="1"/>
              <a:t>Data Mining</a:t>
            </a:r>
            <a:r>
              <a:rPr lang="en-US"/>
              <a:t> is applied machine learning. It focuses more on the practical aspects of deploying machine learning algorithms on large datasets.</a:t>
            </a:r>
          </a:p>
          <a:p>
            <a:pPr fontAlgn="base"/>
            <a:r>
              <a:rPr lang="en-US" b="1"/>
              <a:t>Artificial Intelligence</a:t>
            </a:r>
            <a:r>
              <a:rPr lang="en-US"/>
              <a:t> is anything that is concerned with (some arbitrary definition of) intelligence in computers. So, </a:t>
            </a:r>
            <a:r>
              <a:rPr lang="en-US" i="1"/>
              <a:t>a lot</a:t>
            </a:r>
            <a:r>
              <a:rPr lang="en-US"/>
              <a:t> of things.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information: often</a:t>
            </a:r>
            <a:r>
              <a:rPr lang="en-US" baseline="0"/>
              <a:t> takes the form of a model</a:t>
            </a:r>
          </a:p>
          <a:p>
            <a:endParaRPr lang="en-US" baseline="0"/>
          </a:p>
          <a:p>
            <a:pPr marL="171450" indent="-171450">
              <a:buFontTx/>
              <a:buChar char="-"/>
            </a:pPr>
            <a:r>
              <a:rPr lang="en-US" baseline="0"/>
              <a:t>Feature extraction: frequent </a:t>
            </a:r>
            <a:r>
              <a:rPr lang="en-US" baseline="0" err="1"/>
              <a:t>itemsset</a:t>
            </a:r>
            <a:r>
              <a:rPr lang="en-US" baseline="0"/>
              <a:t> (set of items that people buy together, like hamburgers and ketchup), similar items (amazon customers that buy similar items)</a:t>
            </a:r>
          </a:p>
          <a:p>
            <a:pPr marL="171450" indent="-171450">
              <a:buFontTx/>
              <a:buChar char="-"/>
            </a:pPr>
            <a:endParaRPr lang="en-US" baseline="0"/>
          </a:p>
          <a:p>
            <a:pPr marL="171450" indent="-171450">
              <a:buFontTx/>
              <a:buChar char="-"/>
            </a:pPr>
            <a:r>
              <a:rPr lang="en-US" baseline="0"/>
              <a:t>Summarizing (summarize importance of a page in one number, clustering of points that are close in space)</a:t>
            </a:r>
          </a:p>
          <a:p>
            <a:pPr marL="171450" indent="-171450">
              <a:buFontTx/>
              <a:buChar char="-"/>
            </a:pPr>
            <a:endParaRPr lang="en-US" baseline="0"/>
          </a:p>
          <a:p>
            <a:r>
              <a:rPr lang="en-US"/>
              <a:t>Algorithm vs. applying algorithms, choosing from pool of methods</a:t>
            </a:r>
            <a:r>
              <a:rPr lang="en-US" baseline="0"/>
              <a:t> vs. making own methods to extract knowledge, human involved vs. automated, </a:t>
            </a:r>
          </a:p>
          <a:p>
            <a:r>
              <a:rPr lang="en-US" baseline="0"/>
              <a:t>Data mining is applied machine learning</a:t>
            </a:r>
            <a:endParaRPr lang="en-US"/>
          </a:p>
          <a:p>
            <a:pPr marL="171450" indent="-171450">
              <a:buFontTx/>
              <a:buChar char="-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4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information: often</a:t>
            </a:r>
            <a:r>
              <a:rPr lang="en-US" baseline="0"/>
              <a:t> takes the form of a model</a:t>
            </a:r>
          </a:p>
          <a:p>
            <a:endParaRPr lang="en-US" baseline="0"/>
          </a:p>
          <a:p>
            <a:pPr marL="171450" indent="-171450">
              <a:buFontTx/>
              <a:buChar char="-"/>
            </a:pPr>
            <a:r>
              <a:rPr lang="en-US" baseline="0"/>
              <a:t>Feature extraction: frequent </a:t>
            </a:r>
            <a:r>
              <a:rPr lang="en-US" baseline="0" err="1"/>
              <a:t>itemsset</a:t>
            </a:r>
            <a:r>
              <a:rPr lang="en-US" baseline="0"/>
              <a:t> (set of items that people buy together, like hamburgers and ketchup), similar items (amazon customers that buy similar items)</a:t>
            </a:r>
          </a:p>
          <a:p>
            <a:pPr marL="171450" indent="-171450">
              <a:buFontTx/>
              <a:buChar char="-"/>
            </a:pPr>
            <a:endParaRPr lang="en-US" baseline="0"/>
          </a:p>
          <a:p>
            <a:pPr marL="171450" indent="-171450">
              <a:buFontTx/>
              <a:buChar char="-"/>
            </a:pPr>
            <a:r>
              <a:rPr lang="en-US" baseline="0"/>
              <a:t>Summarizing (summarize importance of a page in one number, clustering of points that are close in space)</a:t>
            </a:r>
          </a:p>
          <a:p>
            <a:pPr marL="171450" indent="-171450">
              <a:buFontTx/>
              <a:buChar char="-"/>
            </a:pPr>
            <a:endParaRPr lang="en-US" baseline="0"/>
          </a:p>
          <a:p>
            <a:r>
              <a:rPr lang="en-US"/>
              <a:t>Algorithm vs. applying algorithms, choosing from pool of methods</a:t>
            </a:r>
            <a:r>
              <a:rPr lang="en-US" baseline="0"/>
              <a:t> vs. making own methods to extract knowledge, human involved vs. automated, </a:t>
            </a:r>
          </a:p>
          <a:p>
            <a:r>
              <a:rPr lang="en-US" baseline="0"/>
              <a:t>Data mining is applied machine learning</a:t>
            </a:r>
            <a:endParaRPr lang="en-US"/>
          </a:p>
          <a:p>
            <a:pPr marL="171450" indent="-171450">
              <a:buFontTx/>
              <a:buChar char="-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6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</a:t>
            </a:r>
            <a:r>
              <a:rPr lang="en-US" baseline="0"/>
              <a:t> just an overview, not the same order as the course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49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51E7A-328D-4A52-930E-6CF5EE11C1A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92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Different</a:t>
            </a:r>
            <a:r>
              <a:rPr lang="en-US" baseline="0"/>
              <a:t> from SQL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255-2A24-2444-AC01-AAC07D38AC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5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Different</a:t>
            </a:r>
            <a:r>
              <a:rPr lang="en-US" baseline="0"/>
              <a:t> from SQL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255-2A24-2444-AC01-AAC07D38AC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37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we will cover total</a:t>
            </a:r>
            <a:r>
              <a:rPr lang="en-US" baseline="0"/>
              <a:t> </a:t>
            </a:r>
          </a:p>
          <a:p>
            <a:endParaRPr lang="en-US" baseline="0"/>
          </a:p>
          <a:p>
            <a:pPr marL="185715" indent="-185715">
              <a:buFont typeface="Arial" panose="020B0604020202020204" pitchFamily="34" charset="0"/>
              <a:buChar char="•"/>
            </a:pPr>
            <a:r>
              <a:rPr lang="en-US" baseline="0"/>
              <a:t>Course logistics</a:t>
            </a:r>
          </a:p>
          <a:p>
            <a:pPr marL="185715" indent="-185715">
              <a:buFont typeface="Arial" panose="020B0604020202020204" pitchFamily="34" charset="0"/>
              <a:buChar char="•"/>
            </a:pPr>
            <a:r>
              <a:rPr lang="en-US" baseline="0"/>
              <a:t>Course content overview</a:t>
            </a:r>
          </a:p>
          <a:p>
            <a:pPr marL="185715" indent="-185715">
              <a:buFont typeface="Arial" panose="020B0604020202020204" pitchFamily="34" charset="0"/>
              <a:buChar char="•"/>
            </a:pPr>
            <a:r>
              <a:rPr lang="en-US" baseline="0"/>
              <a:t>Disclaimer and warning label</a:t>
            </a:r>
          </a:p>
          <a:p>
            <a:pPr marL="185715" indent="-185715">
              <a:buFont typeface="Arial" panose="020B0604020202020204" pitchFamily="34" charset="0"/>
              <a:buChar char="•"/>
            </a:pPr>
            <a:r>
              <a:rPr lang="en-US" baseline="0"/>
              <a:t>Some first formulas to warm up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3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we will cover total</a:t>
            </a:r>
            <a:r>
              <a:rPr lang="en-US" baseline="0"/>
              <a:t> </a:t>
            </a:r>
          </a:p>
          <a:p>
            <a:endParaRPr lang="en-US" baseline="0"/>
          </a:p>
          <a:p>
            <a:pPr marL="185715" indent="-185715">
              <a:buFont typeface="Arial" panose="020B0604020202020204" pitchFamily="34" charset="0"/>
              <a:buChar char="•"/>
            </a:pPr>
            <a:r>
              <a:rPr lang="en-US" baseline="0"/>
              <a:t>Course logistics</a:t>
            </a:r>
          </a:p>
          <a:p>
            <a:pPr marL="185715" indent="-185715">
              <a:buFont typeface="Arial" panose="020B0604020202020204" pitchFamily="34" charset="0"/>
              <a:buChar char="•"/>
            </a:pPr>
            <a:r>
              <a:rPr lang="en-US" baseline="0"/>
              <a:t>Course content overview</a:t>
            </a:r>
          </a:p>
          <a:p>
            <a:pPr marL="185715" indent="-185715">
              <a:buFont typeface="Arial" panose="020B0604020202020204" pitchFamily="34" charset="0"/>
              <a:buChar char="•"/>
            </a:pPr>
            <a:r>
              <a:rPr lang="en-US" baseline="0"/>
              <a:t>Disclaimer and warning label</a:t>
            </a:r>
          </a:p>
          <a:p>
            <a:pPr marL="185715" indent="-185715">
              <a:buFont typeface="Arial" panose="020B0604020202020204" pitchFamily="34" charset="0"/>
              <a:buChar char="•"/>
            </a:pPr>
            <a:r>
              <a:rPr lang="en-US" baseline="0"/>
              <a:t>Some first formulas to warm up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5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51E7A-328D-4A52-930E-6CF5EE11C1A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29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video</a:t>
            </a:r>
            <a:r>
              <a:rPr lang="en-US" baseline="0"/>
              <a:t> lectures there is about 2-3 hours worth of video material, so start early enough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9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online solutions</a:t>
            </a:r>
          </a:p>
          <a:p>
            <a:endParaRPr lang="en-US"/>
          </a:p>
          <a:p>
            <a:r>
              <a:rPr lang="en-US"/>
              <a:t>mention</a:t>
            </a:r>
            <a:r>
              <a:rPr lang="en-US" baseline="0"/>
              <a:t> goals: facilitate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4F23D-2601-49C2-AFCF-0E9D22F55D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defRPr/>
            </a:pPr>
            <a:endParaRPr lang="nl-NL" altLang="nl-NL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397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59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8996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056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00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747474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712333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131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867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75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913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057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9564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78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986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sp>
        <p:nvSpPr>
          <p:cNvPr id="1028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marL="0" algn="l" defTabSz="457200" rtl="0" eaLnBrk="1" latinLnBrk="0" hangingPunct="1">
              <a:defRPr/>
            </a:pPr>
            <a:endParaRPr lang="nl-NL" altLang="nl-NL" sz="2200">
              <a:ea typeface="+mn-ea"/>
            </a:endParaRPr>
          </a:p>
        </p:txBody>
      </p:sp>
      <p:sp>
        <p:nvSpPr>
          <p:cNvPr id="1029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marL="0" algn="l" defTabSz="457200" rtl="0" eaLnBrk="1" latinLnBrk="0" hangingPunct="1">
              <a:defRPr/>
            </a:pPr>
            <a:endParaRPr lang="nl-NL" altLang="nl-NL" sz="2200">
              <a:ea typeface="+mn-ea"/>
            </a:endParaRPr>
          </a:p>
        </p:txBody>
      </p:sp>
      <p:sp>
        <p:nvSpPr>
          <p:cNvPr id="1030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endParaRPr lang="nl-NL" altLang="nl-NL" sz="2200">
              <a:ea typeface="+mn-ea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8626066" y="6591006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DA9A207A-5DDB-9445-BEFA-FB5F6E9897D0}" type="slidenum">
              <a:rPr lang="nl-NL" sz="1100">
                <a:solidFill>
                  <a:schemeClr val="bg1"/>
                </a:solidFill>
                <a:cs typeface="ＭＳ Ｐゴシック" charset="0"/>
              </a:rPr>
              <a:pPr algn="r"/>
              <a:t>‹#›</a:t>
            </a:fld>
            <a:endParaRPr lang="nl-NL" sz="11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" name="Picture 10" descr="logo_rgb4">
            <a:extLst>
              <a:ext uri="{FF2B5EF4-FFF2-40B4-BE49-F238E27FC236}">
                <a16:creationId xmlns:a16="http://schemas.microsoft.com/office/drawing/2014/main" id="{5A84E774-7D4A-4137-E262-7B5D19B810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09" y="6210300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9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txStyles>
    <p:titleStyle>
      <a:lvl1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eer.tudelft.nl/" TargetMode="External"/><Relationship Id="rId3" Type="http://schemas.openxmlformats.org/officeDocument/2006/relationships/hyperlink" Target="https://queue.tudelft.nl/requests" TargetMode="External"/><Relationship Id="rId7" Type="http://schemas.openxmlformats.org/officeDocument/2006/relationships/hyperlink" Target="https://weblab.tudelft.nl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aggle.com" TargetMode="External"/><Relationship Id="rId5" Type="http://schemas.openxmlformats.org/officeDocument/2006/relationships/hyperlink" Target="https://answers.ewi.tudelft.nl/categories/1/tags/161" TargetMode="External"/><Relationship Id="rId4" Type="http://schemas.openxmlformats.org/officeDocument/2006/relationships/hyperlink" Target="https://mattermost.tudelft.nl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eer.tudelft.nl/" TargetMode="External"/><Relationship Id="rId3" Type="http://schemas.openxmlformats.org/officeDocument/2006/relationships/hyperlink" Target="https://queue.tudelft.nl/requests" TargetMode="External"/><Relationship Id="rId7" Type="http://schemas.openxmlformats.org/officeDocument/2006/relationships/hyperlink" Target="https://weblab.tudelft.n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aggle.com" TargetMode="External"/><Relationship Id="rId5" Type="http://schemas.openxmlformats.org/officeDocument/2006/relationships/hyperlink" Target="https://answers.ewi.tudelft.nl/categories/1/tags/161" TargetMode="External"/><Relationship Id="rId4" Type="http://schemas.openxmlformats.org/officeDocument/2006/relationships/hyperlink" Target="https://mattermost.tudelft.nl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.tudelft.nl/course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ab.tudelft.n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delft.nl/ewi/over-de-faculteit/afdelingen/intelligent-systems/pattern-recognition-bioinformatics/computer-vision-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tudelft.nl/ai/biolab" TargetMode="External"/><Relationship Id="rId4" Type="http://schemas.openxmlformats.org/officeDocument/2006/relationships/hyperlink" Target="https://www.tudelft.nl/ai/biomorphic-intelligence-lab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39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6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10" Type="http://schemas.openxmlformats.org/officeDocument/2006/relationships/image" Target="../media/image23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lft#cite_note-14" TargetMode="External"/><Relationship Id="rId2" Type="http://schemas.openxmlformats.org/officeDocument/2006/relationships/hyperlink" Target="https://en.wikipedia.org/wiki/Pieter_Pos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illiam_II_of_the_Netherlands" TargetMode="External"/><Relationship Id="rId3" Type="http://schemas.openxmlformats.org/officeDocument/2006/relationships/hyperlink" Target="https://en.wikipedia.org/wiki/Delft#cite_note-14" TargetMode="External"/><Relationship Id="rId7" Type="http://schemas.openxmlformats.org/officeDocument/2006/relationships/hyperlink" Target="https://en.wikipedia.org/wiki/Delft#cite_note-23" TargetMode="External"/><Relationship Id="rId2" Type="http://schemas.openxmlformats.org/officeDocument/2006/relationships/hyperlink" Target="https://en.wikipedia.org/wiki/Pieter_Pos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4TU" TargetMode="External"/><Relationship Id="rId5" Type="http://schemas.openxmlformats.org/officeDocument/2006/relationships/hyperlink" Target="https://en.wikipedia.org/wiki/Delft_University_of_Technology" TargetMode="External"/><Relationship Id="rId4" Type="http://schemas.openxmlformats.org/officeDocument/2006/relationships/image" Target="../media/image61.png"/><Relationship Id="rId9" Type="http://schemas.openxmlformats.org/officeDocument/2006/relationships/hyperlink" Target="https://en.wikipedia.org/wiki/Delft#cite_note-24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lft#cite_note-24" TargetMode="External"/><Relationship Id="rId3" Type="http://schemas.openxmlformats.org/officeDocument/2006/relationships/hyperlink" Target="https://en.wikipedia.org/wiki/Delft#cite_note-14" TargetMode="External"/><Relationship Id="rId7" Type="http://schemas.openxmlformats.org/officeDocument/2006/relationships/hyperlink" Target="https://en.wikipedia.org/wiki/William_II_of_the_Netherlands" TargetMode="External"/><Relationship Id="rId2" Type="http://schemas.openxmlformats.org/officeDocument/2006/relationships/hyperlink" Target="https://en.wikipedia.org/wiki/Pieter_Pos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elft#cite_note-23" TargetMode="External"/><Relationship Id="rId5" Type="http://schemas.openxmlformats.org/officeDocument/2006/relationships/hyperlink" Target="https://en.wikipedia.org/wiki/4TU" TargetMode="External"/><Relationship Id="rId4" Type="http://schemas.openxmlformats.org/officeDocument/2006/relationships/hyperlink" Target="https://en.wikipedia.org/wiki/Delft_University_of_Technolog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lft#cite_note-24" TargetMode="External"/><Relationship Id="rId3" Type="http://schemas.openxmlformats.org/officeDocument/2006/relationships/hyperlink" Target="https://en.wikipedia.org/wiki/Delft#cite_note-14" TargetMode="External"/><Relationship Id="rId7" Type="http://schemas.openxmlformats.org/officeDocument/2006/relationships/hyperlink" Target="https://en.wikipedia.org/wiki/William_II_of_the_Netherlands" TargetMode="External"/><Relationship Id="rId2" Type="http://schemas.openxmlformats.org/officeDocument/2006/relationships/hyperlink" Target="https://en.wikipedia.org/wiki/Pieter_Pos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elft#cite_note-23" TargetMode="External"/><Relationship Id="rId5" Type="http://schemas.openxmlformats.org/officeDocument/2006/relationships/hyperlink" Target="https://en.wikipedia.org/wiki/4TU" TargetMode="External"/><Relationship Id="rId4" Type="http://schemas.openxmlformats.org/officeDocument/2006/relationships/hyperlink" Target="https://en.wikipedia.org/wiki/Delft_University_of_Technology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pjlcEH4zuY?si=3-KnR06RHipLk_UK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Datamining  CSE2525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Nov 11, 2024</a:t>
            </a:r>
          </a:p>
        </p:txBody>
      </p:sp>
    </p:spTree>
    <p:extLst>
      <p:ext uri="{BB962C8B-B14F-4D97-AF65-F5344CB8AC3E}">
        <p14:creationId xmlns:p14="http://schemas.microsoft.com/office/powerpoint/2010/main" val="67497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Teaching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r>
              <a:rPr lang="en-US" dirty="0">
                <a:ea typeface="ＭＳ Ｐゴシック"/>
              </a:rPr>
              <a:t>Lectures: 18</a:t>
            </a:r>
            <a:endParaRPr lang="en-US" dirty="0"/>
          </a:p>
          <a:p>
            <a:pPr marL="575945" lvl="1"/>
            <a:r>
              <a:rPr lang="en-US" dirty="0">
                <a:ea typeface="ＭＳ Ｐゴシック"/>
              </a:rPr>
              <a:t>13 content lectures</a:t>
            </a:r>
            <a:endParaRPr lang="en-US" dirty="0">
              <a:ea typeface="ＭＳ Ｐゴシック"/>
              <a:cs typeface="Tahoma"/>
            </a:endParaRPr>
          </a:p>
          <a:p>
            <a:pPr marL="575945" lvl="1"/>
            <a:r>
              <a:rPr lang="en-US" dirty="0">
                <a:ea typeface="ＭＳ Ｐゴシック"/>
              </a:rPr>
              <a:t>2 invited lectures</a:t>
            </a:r>
            <a:endParaRPr lang="en-US" dirty="0">
              <a:ea typeface="ＭＳ Ｐゴシック"/>
              <a:cs typeface="Tahoma"/>
            </a:endParaRPr>
          </a:p>
          <a:p>
            <a:pPr marL="575945" lvl="1"/>
            <a:r>
              <a:rPr lang="en-US" dirty="0">
                <a:ea typeface="ＭＳ Ｐゴシック"/>
              </a:rPr>
              <a:t>1 Intro</a:t>
            </a:r>
            <a:endParaRPr lang="en-US" dirty="0">
              <a:ea typeface="ＭＳ Ｐゴシック"/>
              <a:cs typeface="Tahoma"/>
            </a:endParaRPr>
          </a:p>
          <a:p>
            <a:pPr marL="575945" lvl="1"/>
            <a:r>
              <a:rPr lang="en-US" dirty="0">
                <a:ea typeface="ＭＳ Ｐゴシック"/>
              </a:rPr>
              <a:t>2 Q&amp;A</a:t>
            </a:r>
            <a:endParaRPr lang="en-US" dirty="0">
              <a:ea typeface="ＭＳ Ｐゴシック"/>
              <a:cs typeface="Tahoma"/>
            </a:endParaRPr>
          </a:p>
          <a:p>
            <a:pPr marL="575945" lvl="1"/>
            <a:endParaRPr lang="en-US" dirty="0">
              <a:cs typeface="Tahoma"/>
            </a:endParaRPr>
          </a:p>
          <a:p>
            <a:pPr marL="194945" indent="-194945"/>
            <a:r>
              <a:rPr lang="en-US" dirty="0">
                <a:ea typeface="ＭＳ Ｐゴシック"/>
              </a:rPr>
              <a:t>Labs: 3</a:t>
            </a:r>
          </a:p>
          <a:p>
            <a:pPr marL="194945" indent="-194945"/>
            <a:endParaRPr lang="en-US" dirty="0"/>
          </a:p>
          <a:p>
            <a:pPr marL="194945" indent="-194945"/>
            <a:endParaRPr lang="en-US" dirty="0"/>
          </a:p>
          <a:p>
            <a:pPr marL="194945" indent="-194945"/>
            <a:r>
              <a:rPr lang="en-US" dirty="0">
                <a:ea typeface="ＭＳ Ｐゴシック"/>
              </a:rPr>
              <a:t>Homework Assignments: 6</a:t>
            </a:r>
          </a:p>
        </p:txBody>
      </p:sp>
    </p:spTree>
    <p:extLst>
      <p:ext uri="{BB962C8B-B14F-4D97-AF65-F5344CB8AC3E}">
        <p14:creationId xmlns:p14="http://schemas.microsoft.com/office/powerpoint/2010/main" val="338864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109" y="1828800"/>
            <a:ext cx="7584420" cy="3506788"/>
          </a:xfrm>
        </p:spPr>
        <p:txBody>
          <a:bodyPr/>
          <a:lstStyle/>
          <a:p>
            <a:pPr marL="194945" indent="-194945"/>
            <a:r>
              <a:rPr lang="en-US" dirty="0">
                <a:ea typeface="ＭＳ Ｐゴシック"/>
              </a:rPr>
              <a:t>Complete schedule: on Brightspace</a:t>
            </a:r>
          </a:p>
          <a:p>
            <a:pPr marL="194945" indent="-194945"/>
            <a:endParaRPr lang="en-US" b="1" dirty="0"/>
          </a:p>
          <a:p>
            <a:pPr marL="194945" indent="-194945"/>
            <a:r>
              <a:rPr lang="en-US" b="1" dirty="0">
                <a:ea typeface="ＭＳ Ｐゴシック"/>
              </a:rPr>
              <a:t>Older lectures are recorded as backup at </a:t>
            </a:r>
            <a:r>
              <a:rPr lang="en-US" b="1" dirty="0" err="1">
                <a:ea typeface="ＭＳ Ｐゴシック"/>
              </a:rPr>
              <a:t>Collegerama</a:t>
            </a:r>
            <a:r>
              <a:rPr lang="en-US" b="1" dirty="0">
                <a:ea typeface="ＭＳ Ｐゴシック"/>
              </a:rPr>
              <a:t> that will be used </a:t>
            </a:r>
            <a:r>
              <a:rPr lang="en-US" b="1" dirty="0">
                <a:solidFill>
                  <a:schemeClr val="accent1"/>
                </a:solidFill>
                <a:ea typeface="ＭＳ Ｐゴシック"/>
              </a:rPr>
              <a:t>sometimes </a:t>
            </a:r>
            <a:r>
              <a:rPr lang="en-US" b="1" dirty="0">
                <a:ea typeface="ＭＳ Ｐゴシック"/>
              </a:rPr>
              <a:t>in the flipped classroom</a:t>
            </a:r>
          </a:p>
          <a:p>
            <a:pPr marL="194945" indent="-194945"/>
            <a:endParaRPr lang="en-US" b="1" dirty="0"/>
          </a:p>
          <a:p>
            <a:pPr marL="194945" indent="-194945"/>
            <a:r>
              <a:rPr lang="en-US" b="1" dirty="0">
                <a:solidFill>
                  <a:srgbClr val="000000"/>
                </a:solidFill>
                <a:ea typeface="ＭＳ Ｐゴシック"/>
                <a:cs typeface="Tahoma"/>
              </a:rPr>
              <a:t>E.g. On 24.11. - The lecture on </a:t>
            </a:r>
            <a:r>
              <a:rPr lang="en-US" b="1" dirty="0">
                <a:solidFill>
                  <a:schemeClr val="accent1"/>
                </a:solidFill>
                <a:ea typeface="ＭＳ Ｐゴシック"/>
                <a:cs typeface="Tahoma"/>
              </a:rPr>
              <a:t>distances </a:t>
            </a:r>
            <a:r>
              <a:rPr lang="en-US" b="1" dirty="0">
                <a:solidFill>
                  <a:srgbClr val="000000"/>
                </a:solidFill>
                <a:ea typeface="ＭＳ Ｐゴシック"/>
                <a:cs typeface="Tahoma"/>
              </a:rPr>
              <a:t>will be flipped</a:t>
            </a:r>
            <a:endParaRPr lang="en-US" b="1" dirty="0">
              <a:solidFill>
                <a:srgbClr val="000000"/>
              </a:solidFill>
              <a:cs typeface="Tahoma"/>
            </a:endParaRPr>
          </a:p>
          <a:p>
            <a:pPr marL="194945" indent="-194945"/>
            <a:endParaRPr lang="en-US" i="1" dirty="0"/>
          </a:p>
          <a:p>
            <a:pPr marL="194945" indent="-194945"/>
            <a:r>
              <a:rPr lang="en-US" i="1" dirty="0">
                <a:ea typeface="ＭＳ Ｐゴシック"/>
              </a:rPr>
              <a:t>What is a flipped classroom ?</a:t>
            </a:r>
            <a:endParaRPr lang="en-US" i="1" dirty="0"/>
          </a:p>
          <a:p>
            <a:pPr marL="575945" lvl="1"/>
            <a:r>
              <a:rPr lang="en-US" sz="1400" i="1" dirty="0">
                <a:ea typeface="ＭＳ Ｐゴシック"/>
                <a:cs typeface="Tahoma"/>
              </a:rPr>
              <a:t>Please watch the video in </a:t>
            </a:r>
            <a:r>
              <a:rPr lang="en-US" sz="1400" i="1" dirty="0" err="1">
                <a:ea typeface="ＭＳ Ｐゴシック"/>
                <a:cs typeface="Tahoma"/>
              </a:rPr>
              <a:t>Collegerama</a:t>
            </a:r>
            <a:r>
              <a:rPr lang="en-US" sz="1400" i="1" dirty="0">
                <a:ea typeface="ＭＳ Ｐゴシック"/>
                <a:cs typeface="Tahoma"/>
              </a:rPr>
              <a:t> before come to class</a:t>
            </a:r>
          </a:p>
          <a:p>
            <a:pPr marL="575945" lvl="1"/>
            <a:r>
              <a:rPr lang="en-US" sz="1400" i="1" dirty="0">
                <a:ea typeface="ＭＳ Ｐゴシック"/>
                <a:cs typeface="Tahoma"/>
              </a:rPr>
              <a:t>In the lecture we do case studies – how do you apply what you have learnt in real-world scenarios ?</a:t>
            </a:r>
            <a:endParaRPr lang="en-US" sz="1400" i="1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7691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Course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r>
              <a:rPr lang="en-US">
                <a:ea typeface="ＭＳ Ｐゴシック"/>
              </a:rPr>
              <a:t>Required - Brightspace:</a:t>
            </a:r>
          </a:p>
          <a:p>
            <a:pPr marL="575945" lvl="1"/>
            <a:r>
              <a:rPr lang="en-US"/>
              <a:t>Lecture slides (after each class)</a:t>
            </a:r>
            <a:endParaRPr lang="en-US">
              <a:cs typeface="Tahoma"/>
            </a:endParaRPr>
          </a:p>
          <a:p>
            <a:pPr marL="575945" lvl="1"/>
            <a:r>
              <a:rPr lang="en-US"/>
              <a:t>Lab exercises (beginning of the week)</a:t>
            </a:r>
            <a:endParaRPr lang="en-US">
              <a:cs typeface="Tahoma"/>
            </a:endParaRPr>
          </a:p>
          <a:p>
            <a:pPr marL="575945" lvl="1"/>
            <a:r>
              <a:rPr lang="en-US"/>
              <a:t>Reading materials  (book chapters and selected papers)</a:t>
            </a:r>
            <a:endParaRPr lang="en-US">
              <a:cs typeface="Tahoma"/>
            </a:endParaRPr>
          </a:p>
          <a:p>
            <a:pPr marL="575945" lvl="1"/>
            <a:endParaRPr lang="en-US">
              <a:cs typeface="Tahoma"/>
            </a:endParaRPr>
          </a:p>
          <a:p>
            <a:pPr marL="194945" indent="-194945"/>
            <a:r>
              <a:rPr lang="en-US"/>
              <a:t>Content from 2 books:</a:t>
            </a:r>
          </a:p>
          <a:p>
            <a:pPr marL="575945" lvl="1"/>
            <a:r>
              <a:rPr lang="en-US"/>
              <a:t>Mining of Massive Datasets</a:t>
            </a:r>
            <a:endParaRPr lang="en-US">
              <a:cs typeface="Tahoma"/>
            </a:endParaRPr>
          </a:p>
          <a:p>
            <a:pPr marL="575945" lvl="1"/>
            <a:r>
              <a:rPr lang="en-US">
                <a:ea typeface="ＭＳ Ｐゴシック"/>
              </a:rPr>
              <a:t>Data Mining </a:t>
            </a:r>
            <a:endParaRPr lang="en-US">
              <a:cs typeface="Tahoma"/>
            </a:endParaRPr>
          </a:p>
          <a:p>
            <a:pPr marL="575945" lvl="1"/>
            <a:endParaRPr lang="en-US">
              <a:cs typeface="Tahoma"/>
            </a:endParaRPr>
          </a:p>
          <a:p>
            <a:pPr marL="575945" lvl="1"/>
            <a:r>
              <a:rPr lang="en-US" i="1">
                <a:ea typeface="ＭＳ Ｐゴシック"/>
              </a:rPr>
              <a:t>Both are fully available through the TU Delft digital library!</a:t>
            </a:r>
            <a:endParaRPr lang="en-US" i="1">
              <a:ea typeface="ＭＳ Ｐゴシック"/>
              <a:cs typeface="Tahoma"/>
            </a:endParaRPr>
          </a:p>
          <a:p>
            <a:pPr marL="575945" lvl="1"/>
            <a:r>
              <a:rPr lang="en-US" i="1">
                <a:ea typeface="ＭＳ Ｐゴシック"/>
              </a:rPr>
              <a:t>Selected Chapters will be uploaded to Brightspace</a:t>
            </a:r>
            <a:endParaRPr lang="en-US" i="1">
              <a:ea typeface="ＭＳ Ｐゴシック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01533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Lab sessions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575" y="1354922"/>
            <a:ext cx="7906936" cy="3506788"/>
          </a:xfrm>
        </p:spPr>
        <p:txBody>
          <a:bodyPr/>
          <a:lstStyle/>
          <a:p>
            <a:pPr marL="194945" indent="-194945"/>
            <a:r>
              <a:rPr lang="en-US" b="1">
                <a:ea typeface="ＭＳ Ｐゴシック"/>
              </a:rPr>
              <a:t>Mandatory</a:t>
            </a:r>
          </a:p>
          <a:p>
            <a:pPr marL="194945" indent="-194945"/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3 topics</a:t>
            </a:r>
          </a:p>
          <a:p>
            <a:pPr marL="194945" indent="-194945"/>
            <a:r>
              <a:rPr lang="en-US">
                <a:ea typeface="ＭＳ Ｐゴシック"/>
              </a:rPr>
              <a:t>9 sessions</a:t>
            </a:r>
          </a:p>
          <a:p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Lab sessions on Friday afternoon</a:t>
            </a:r>
          </a:p>
          <a:p>
            <a:pPr marL="194945" indent="-194945"/>
            <a:r>
              <a:rPr lang="en-US">
                <a:ea typeface="ＭＳ Ｐゴシック"/>
              </a:rPr>
              <a:t>Assistance and feedback at lab session</a:t>
            </a:r>
          </a:p>
          <a:p>
            <a:pPr marL="575945" lvl="1"/>
            <a:r>
              <a:rPr lang="en-GB">
                <a:ea typeface="ＭＳ Ｐゴシック"/>
              </a:rPr>
              <a:t>Queue (</a:t>
            </a:r>
            <a:r>
              <a:rPr lang="en-GB">
                <a:ea typeface="ＭＳ Ｐゴシック"/>
                <a:hlinkClick r:id="rId3"/>
              </a:rPr>
              <a:t>https://queue.tudelft.nl/requests</a:t>
            </a:r>
            <a:r>
              <a:rPr lang="en-GB">
                <a:ea typeface="ＭＳ Ｐゴシック"/>
              </a:rPr>
              <a:t>)</a:t>
            </a:r>
            <a:endParaRPr lang="en-GB">
              <a:ea typeface="ＭＳ Ｐゴシック"/>
              <a:cs typeface="Tahoma"/>
            </a:endParaRPr>
          </a:p>
          <a:p>
            <a:pPr marL="575945" lvl="1"/>
            <a:r>
              <a:rPr lang="en-GB" err="1">
                <a:ea typeface="ＭＳ Ｐゴシック"/>
                <a:cs typeface="Tahoma"/>
              </a:rPr>
              <a:t>Mattermost</a:t>
            </a:r>
            <a:r>
              <a:rPr lang="en-GB">
                <a:ea typeface="ＭＳ Ｐゴシック"/>
                <a:cs typeface="Tahoma"/>
              </a:rPr>
              <a:t> (</a:t>
            </a:r>
            <a:r>
              <a:rPr lang="en-GB">
                <a:ea typeface="+mn-lt"/>
                <a:cs typeface="+mn-lt"/>
                <a:hlinkClick r:id="rId4"/>
              </a:rPr>
              <a:t>https://mattermost.tudelft.nl/</a:t>
            </a:r>
            <a:r>
              <a:rPr lang="en-GB">
                <a:ea typeface="ＭＳ Ｐゴシック"/>
                <a:cs typeface="+mn-lt"/>
              </a:rPr>
              <a:t>)</a:t>
            </a:r>
            <a:endParaRPr lang="en-GB">
              <a:ea typeface="ＭＳ Ｐゴシック"/>
              <a:cs typeface="Tahoma"/>
            </a:endParaRPr>
          </a:p>
          <a:p>
            <a:pPr marL="575945" lvl="1"/>
            <a:r>
              <a:rPr lang="en-GB">
                <a:ea typeface="ＭＳ Ｐゴシック"/>
              </a:rPr>
              <a:t>Answers EWI with tag CSE2525 (</a:t>
            </a:r>
            <a:r>
              <a:rPr lang="en-GB">
                <a:ea typeface="ＭＳ Ｐゴシック"/>
                <a:hlinkClick r:id="rId5"/>
              </a:rPr>
              <a:t>https://answers.ewi.tudelft.nl/</a:t>
            </a:r>
            <a:r>
              <a:rPr lang="en-GB">
                <a:ea typeface="ＭＳ Ｐゴシック"/>
              </a:rPr>
              <a:t>)</a:t>
            </a:r>
            <a:endParaRPr lang="en-GB">
              <a:cs typeface="Tahoma"/>
            </a:endParaRPr>
          </a:p>
          <a:p>
            <a:pPr marL="575945" lvl="1"/>
            <a:r>
              <a:rPr lang="en-GB">
                <a:ea typeface="ＭＳ Ｐゴシック"/>
              </a:rPr>
              <a:t>Kaggle (</a:t>
            </a:r>
            <a:r>
              <a:rPr lang="en-GB">
                <a:ea typeface="ＭＳ Ｐゴシック"/>
                <a:hlinkClick r:id="rId6"/>
              </a:rPr>
              <a:t>https://www.kaggle.com</a:t>
            </a:r>
            <a:r>
              <a:rPr lang="en-GB">
                <a:ea typeface="ＭＳ Ｐゴシック"/>
              </a:rPr>
              <a:t>)</a:t>
            </a:r>
            <a:endParaRPr lang="en-GB">
              <a:cs typeface="Tahoma"/>
            </a:endParaRPr>
          </a:p>
          <a:p>
            <a:pPr marL="575945" lvl="1"/>
            <a:r>
              <a:rPr lang="en-GB" err="1">
                <a:ea typeface="ＭＳ Ｐゴシック"/>
                <a:cs typeface="Tahoma"/>
              </a:rPr>
              <a:t>Weblab</a:t>
            </a:r>
            <a:r>
              <a:rPr lang="en-GB">
                <a:ea typeface="ＭＳ Ｐゴシック"/>
                <a:cs typeface="Tahoma"/>
              </a:rPr>
              <a:t> (</a:t>
            </a:r>
            <a:r>
              <a:rPr lang="en-GB">
                <a:ea typeface="+mn-lt"/>
                <a:cs typeface="+mn-lt"/>
                <a:hlinkClick r:id="rId7"/>
              </a:rPr>
              <a:t>https://weblab.tudelft.nl/</a:t>
            </a:r>
            <a:r>
              <a:rPr lang="en-GB">
                <a:ea typeface="ＭＳ Ｐゴシック"/>
                <a:cs typeface="+mn-lt"/>
              </a:rPr>
              <a:t>)</a:t>
            </a:r>
            <a:endParaRPr lang="en-GB">
              <a:cs typeface="Tahoma"/>
            </a:endParaRPr>
          </a:p>
          <a:p>
            <a:pPr marL="575945" lvl="1"/>
            <a:r>
              <a:rPr lang="en-GB">
                <a:ea typeface="ＭＳ Ｐゴシック"/>
                <a:cs typeface="Tahoma"/>
              </a:rPr>
              <a:t>Peer (</a:t>
            </a:r>
            <a:r>
              <a:rPr lang="en-GB">
                <a:ea typeface="+mn-lt"/>
                <a:cs typeface="+mn-lt"/>
                <a:hlinkClick r:id="rId8"/>
              </a:rPr>
              <a:t>https://peer.tudelft.nl/</a:t>
            </a:r>
            <a:r>
              <a:rPr lang="en-GB">
                <a:ea typeface="+mn-lt"/>
                <a:cs typeface="+mn-lt"/>
              </a:rPr>
              <a:t>)</a:t>
            </a:r>
            <a:endParaRPr lang="en-GB">
              <a:ea typeface="Tahoma"/>
              <a:cs typeface="Tahoma"/>
            </a:endParaRPr>
          </a:p>
          <a:p>
            <a:pPr marL="575945" lvl="1"/>
            <a:endParaRPr lang="en-GB">
              <a:ea typeface="Tahoma"/>
              <a:cs typeface="Tahoma"/>
            </a:endParaRPr>
          </a:p>
          <a:p>
            <a:pPr marL="194945" indent="-194945"/>
            <a:r>
              <a:rPr lang="en-GB">
                <a:ea typeface="Tahoma"/>
                <a:cs typeface="Tahoma"/>
              </a:rPr>
              <a:t>Make sure you have a recent version of Python, including </a:t>
            </a:r>
            <a:r>
              <a:rPr lang="en-GB" err="1">
                <a:ea typeface="Tahoma"/>
                <a:cs typeface="Tahoma"/>
              </a:rPr>
              <a:t>Numpy</a:t>
            </a:r>
            <a:r>
              <a:rPr lang="en-GB">
                <a:ea typeface="Tahoma"/>
                <a:cs typeface="Tahoma"/>
              </a:rPr>
              <a:t>, </a:t>
            </a:r>
            <a:r>
              <a:rPr lang="en-GB" err="1">
                <a:ea typeface="Tahoma"/>
                <a:cs typeface="Tahoma"/>
              </a:rPr>
              <a:t>Scipy</a:t>
            </a:r>
            <a:r>
              <a:rPr lang="en-GB">
                <a:ea typeface="Tahoma"/>
                <a:cs typeface="Tahoma"/>
              </a:rPr>
              <a:t>, Pandas, Seaborn, Matplotlib on your own computer!</a:t>
            </a:r>
          </a:p>
          <a:p>
            <a:endParaRPr lang="en-US">
              <a:cs typeface="Tahoma"/>
            </a:endParaRPr>
          </a:p>
          <a:p>
            <a:endParaRPr lang="en-US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3806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Lab sessions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575" y="1354922"/>
            <a:ext cx="7906936" cy="3506788"/>
          </a:xfrm>
        </p:spPr>
        <p:txBody>
          <a:bodyPr/>
          <a:lstStyle/>
          <a:p>
            <a:pPr marL="194945" indent="-194945"/>
            <a:r>
              <a:rPr lang="en-US" b="1">
                <a:ea typeface="ＭＳ Ｐゴシック"/>
              </a:rPr>
              <a:t>Mandatory</a:t>
            </a:r>
          </a:p>
          <a:p>
            <a:pPr marL="194945" indent="-194945"/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3 topics</a:t>
            </a:r>
          </a:p>
          <a:p>
            <a:pPr marL="194945" indent="-194945"/>
            <a:r>
              <a:rPr lang="en-US">
                <a:ea typeface="ＭＳ Ｐゴシック"/>
              </a:rPr>
              <a:t>9 sessions</a:t>
            </a:r>
          </a:p>
          <a:p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Lab sessions on Friday afternoon</a:t>
            </a:r>
          </a:p>
          <a:p>
            <a:pPr marL="194945" indent="-194945"/>
            <a:r>
              <a:rPr lang="en-US">
                <a:ea typeface="ＭＳ Ｐゴシック"/>
              </a:rPr>
              <a:t>Assistance and feedback at lab session</a:t>
            </a:r>
          </a:p>
          <a:p>
            <a:pPr marL="575945" lvl="1"/>
            <a:r>
              <a:rPr lang="en-GB">
                <a:ea typeface="ＭＳ Ｐゴシック"/>
              </a:rPr>
              <a:t>Queue (</a:t>
            </a:r>
            <a:r>
              <a:rPr lang="en-GB">
                <a:ea typeface="ＭＳ Ｐゴシック"/>
                <a:hlinkClick r:id="rId3"/>
              </a:rPr>
              <a:t>https://queue.tudelft.nl/requests</a:t>
            </a:r>
            <a:r>
              <a:rPr lang="en-GB">
                <a:ea typeface="ＭＳ Ｐゴシック"/>
              </a:rPr>
              <a:t>)</a:t>
            </a:r>
            <a:endParaRPr lang="en-GB">
              <a:ea typeface="ＭＳ Ｐゴシック"/>
              <a:cs typeface="Tahoma"/>
            </a:endParaRPr>
          </a:p>
          <a:p>
            <a:pPr marL="575945" lvl="1"/>
            <a:r>
              <a:rPr lang="en-GB" err="1">
                <a:ea typeface="ＭＳ Ｐゴシック"/>
                <a:cs typeface="Tahoma"/>
              </a:rPr>
              <a:t>Mattermost</a:t>
            </a:r>
            <a:r>
              <a:rPr lang="en-GB">
                <a:ea typeface="ＭＳ Ｐゴシック"/>
                <a:cs typeface="Tahoma"/>
              </a:rPr>
              <a:t> (</a:t>
            </a:r>
            <a:r>
              <a:rPr lang="en-GB">
                <a:ea typeface="+mn-lt"/>
                <a:cs typeface="+mn-lt"/>
                <a:hlinkClick r:id="rId4"/>
              </a:rPr>
              <a:t>https://mattermost.tudelft.nl/</a:t>
            </a:r>
            <a:r>
              <a:rPr lang="en-GB">
                <a:ea typeface="ＭＳ Ｐゴシック"/>
                <a:cs typeface="+mn-lt"/>
              </a:rPr>
              <a:t>)</a:t>
            </a:r>
            <a:endParaRPr lang="en-GB">
              <a:ea typeface="ＭＳ Ｐゴシック"/>
              <a:cs typeface="Tahoma"/>
            </a:endParaRPr>
          </a:p>
          <a:p>
            <a:pPr marL="575945" lvl="1"/>
            <a:r>
              <a:rPr lang="en-GB">
                <a:ea typeface="ＭＳ Ｐゴシック"/>
              </a:rPr>
              <a:t>Answers EWI with tag CSE2525 (</a:t>
            </a:r>
            <a:r>
              <a:rPr lang="en-GB">
                <a:ea typeface="ＭＳ Ｐゴシック"/>
                <a:hlinkClick r:id="rId5"/>
              </a:rPr>
              <a:t>https://answers.ewi.tudelft.nl/</a:t>
            </a:r>
            <a:r>
              <a:rPr lang="en-GB">
                <a:ea typeface="ＭＳ Ｐゴシック"/>
              </a:rPr>
              <a:t>)</a:t>
            </a:r>
            <a:endParaRPr lang="en-GB">
              <a:cs typeface="Tahoma"/>
            </a:endParaRPr>
          </a:p>
          <a:p>
            <a:pPr marL="575945" lvl="1"/>
            <a:r>
              <a:rPr lang="en-GB">
                <a:ea typeface="ＭＳ Ｐゴシック"/>
              </a:rPr>
              <a:t>Kaggle (</a:t>
            </a:r>
            <a:r>
              <a:rPr lang="en-GB">
                <a:ea typeface="ＭＳ Ｐゴシック"/>
                <a:hlinkClick r:id="rId6"/>
              </a:rPr>
              <a:t>https://www.kaggle.com</a:t>
            </a:r>
            <a:r>
              <a:rPr lang="en-GB">
                <a:ea typeface="ＭＳ Ｐゴシック"/>
              </a:rPr>
              <a:t>)</a:t>
            </a:r>
            <a:endParaRPr lang="en-GB">
              <a:cs typeface="Tahoma"/>
            </a:endParaRPr>
          </a:p>
          <a:p>
            <a:pPr marL="575945" lvl="1"/>
            <a:r>
              <a:rPr lang="en-GB" err="1">
                <a:ea typeface="ＭＳ Ｐゴシック"/>
                <a:cs typeface="Tahoma"/>
              </a:rPr>
              <a:t>Weblab</a:t>
            </a:r>
            <a:r>
              <a:rPr lang="en-GB">
                <a:ea typeface="ＭＳ Ｐゴシック"/>
                <a:cs typeface="Tahoma"/>
              </a:rPr>
              <a:t> (</a:t>
            </a:r>
            <a:r>
              <a:rPr lang="en-GB">
                <a:ea typeface="+mn-lt"/>
                <a:cs typeface="+mn-lt"/>
                <a:hlinkClick r:id="rId7"/>
              </a:rPr>
              <a:t>https://weblab.tudelft.nl/</a:t>
            </a:r>
            <a:r>
              <a:rPr lang="en-GB">
                <a:ea typeface="ＭＳ Ｐゴシック"/>
                <a:cs typeface="+mn-lt"/>
              </a:rPr>
              <a:t>)</a:t>
            </a:r>
            <a:endParaRPr lang="en-GB">
              <a:cs typeface="Tahoma"/>
            </a:endParaRPr>
          </a:p>
          <a:p>
            <a:pPr marL="575945" lvl="1"/>
            <a:r>
              <a:rPr lang="en-GB">
                <a:ea typeface="ＭＳ Ｐゴシック"/>
                <a:cs typeface="Tahoma"/>
              </a:rPr>
              <a:t>Peer (</a:t>
            </a:r>
            <a:r>
              <a:rPr lang="en-GB">
                <a:ea typeface="+mn-lt"/>
                <a:cs typeface="+mn-lt"/>
                <a:hlinkClick r:id="rId8"/>
              </a:rPr>
              <a:t>https://peer.tudelft.nl/</a:t>
            </a:r>
            <a:r>
              <a:rPr lang="en-GB">
                <a:ea typeface="+mn-lt"/>
                <a:cs typeface="+mn-lt"/>
              </a:rPr>
              <a:t>)</a:t>
            </a:r>
            <a:endParaRPr lang="en-GB">
              <a:ea typeface="Tahoma"/>
              <a:cs typeface="Tahoma"/>
            </a:endParaRPr>
          </a:p>
          <a:p>
            <a:pPr marL="575945" lvl="1"/>
            <a:endParaRPr lang="en-GB">
              <a:ea typeface="Tahoma"/>
              <a:cs typeface="Tahoma"/>
            </a:endParaRPr>
          </a:p>
          <a:p>
            <a:pPr marL="194945" indent="-194945"/>
            <a:r>
              <a:rPr lang="en-GB">
                <a:ea typeface="Tahoma"/>
                <a:cs typeface="Tahoma"/>
              </a:rPr>
              <a:t>Make sure you have a recent version of Python, including </a:t>
            </a:r>
            <a:r>
              <a:rPr lang="en-GB" err="1">
                <a:ea typeface="Tahoma"/>
                <a:cs typeface="Tahoma"/>
              </a:rPr>
              <a:t>Numpy</a:t>
            </a:r>
            <a:r>
              <a:rPr lang="en-GB">
                <a:ea typeface="Tahoma"/>
                <a:cs typeface="Tahoma"/>
              </a:rPr>
              <a:t>, </a:t>
            </a:r>
            <a:r>
              <a:rPr lang="en-GB" err="1">
                <a:ea typeface="Tahoma"/>
                <a:cs typeface="Tahoma"/>
              </a:rPr>
              <a:t>Scipy</a:t>
            </a:r>
            <a:r>
              <a:rPr lang="en-GB">
                <a:ea typeface="Tahoma"/>
                <a:cs typeface="Tahoma"/>
              </a:rPr>
              <a:t>, Pandas, Seaborn, Matplotlib on your own computer!</a:t>
            </a:r>
          </a:p>
          <a:p>
            <a:endParaRPr lang="en-US">
              <a:cs typeface="Tahoma"/>
            </a:endParaRPr>
          </a:p>
          <a:p>
            <a:endParaRPr lang="en-US">
              <a:cs typeface="Tahoma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23AB4442-D6F6-B205-2512-D0A85D4EFCFF}"/>
              </a:ext>
            </a:extLst>
          </p:cNvPr>
          <p:cNvSpPr/>
          <p:nvPr/>
        </p:nvSpPr>
        <p:spPr bwMode="auto">
          <a:xfrm>
            <a:off x="3827010" y="872299"/>
            <a:ext cx="4997501" cy="16063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Please</a:t>
            </a:r>
            <a:r>
              <a:rPr kumimoji="0" lang="nl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, do </a:t>
            </a:r>
            <a:r>
              <a:rPr kumimoji="0" lang="nl-NL" sz="24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not</a:t>
            </a:r>
            <a:r>
              <a:rPr kumimoji="0" lang="nl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kumimoji="0" lang="nl-NL" sz="24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use</a:t>
            </a:r>
            <a:r>
              <a:rPr kumimoji="0" lang="nl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e-mail!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40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They</a:t>
            </a:r>
            <a:r>
              <a:rPr lang="nl-NL" sz="240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nl-NL" sz="240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will</a:t>
            </a:r>
            <a:r>
              <a:rPr lang="nl-NL" sz="240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nl-NL" sz="240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not</a:t>
            </a:r>
            <a:r>
              <a:rPr lang="nl-NL" sz="240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nl-NL" sz="240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be</a:t>
            </a:r>
            <a:r>
              <a:rPr lang="nl-NL" sz="240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nl-NL" sz="240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answered</a:t>
            </a:r>
            <a:r>
              <a:rPr lang="nl-NL" sz="240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</a:t>
            </a:r>
            <a:endParaRPr kumimoji="0" lang="en-NL" sz="24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47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Lab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575" y="1354922"/>
            <a:ext cx="7906936" cy="4804140"/>
          </a:xfrm>
        </p:spPr>
        <p:txBody>
          <a:bodyPr/>
          <a:lstStyle/>
          <a:p>
            <a:pPr marL="194945" indent="-194945"/>
            <a:r>
              <a:rPr lang="en-US"/>
              <a:t>3 topics</a:t>
            </a:r>
          </a:p>
          <a:p>
            <a:endParaRPr lang="en-US"/>
          </a:p>
          <a:p>
            <a:pPr marL="194945" indent="-194945"/>
            <a:r>
              <a:rPr lang="en-US"/>
              <a:t>Each lab topic has three components </a:t>
            </a:r>
          </a:p>
          <a:p>
            <a:pPr marL="575945" lvl="1"/>
            <a:r>
              <a:rPr lang="en-US" b="1">
                <a:solidFill>
                  <a:srgbClr val="00B050"/>
                </a:solidFill>
              </a:rPr>
              <a:t>Algorithm implementation:</a:t>
            </a:r>
            <a:r>
              <a:rPr lang="en-US"/>
              <a:t> Distances, Matrices, Counting</a:t>
            </a:r>
            <a:endParaRPr lang="en-US">
              <a:cs typeface="Tahoma"/>
            </a:endParaRPr>
          </a:p>
          <a:p>
            <a:pPr marL="575945" lvl="1"/>
            <a:r>
              <a:rPr lang="en-US" b="1">
                <a:solidFill>
                  <a:srgbClr val="C00000"/>
                </a:solidFill>
              </a:rPr>
              <a:t>Building a pipeline: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Data transformation, analysis, and visualization</a:t>
            </a:r>
            <a:endParaRPr lang="en-US">
              <a:cs typeface="Tahoma"/>
            </a:endParaRPr>
          </a:p>
          <a:p>
            <a:pPr marL="575945" lvl="1"/>
            <a:r>
              <a:rPr lang="en-US" b="1"/>
              <a:t>Kaggle competition </a:t>
            </a:r>
            <a:r>
              <a:rPr lang="en-US"/>
              <a:t>[Bonus Points]</a:t>
            </a:r>
            <a:endParaRPr lang="en-US">
              <a:cs typeface="Tahoma"/>
            </a:endParaRPr>
          </a:p>
          <a:p>
            <a:pPr lvl="1"/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Example - Topic 1 (this Friday): Anomaly detection</a:t>
            </a:r>
          </a:p>
          <a:p>
            <a:pPr marL="575945" lvl="1"/>
            <a:r>
              <a:rPr lang="en-US"/>
              <a:t>Algorithms to be implemented – DTW, PCA</a:t>
            </a:r>
            <a:endParaRPr lang="en-US">
              <a:cs typeface="Tahoma"/>
            </a:endParaRPr>
          </a:p>
          <a:p>
            <a:pPr marL="575945" lvl="1"/>
            <a:r>
              <a:rPr lang="en-US"/>
              <a:t>Build an </a:t>
            </a:r>
            <a:r>
              <a:rPr lang="en-US" i="1"/>
              <a:t>anomaly detection pipeline </a:t>
            </a:r>
            <a:r>
              <a:rPr lang="en-US"/>
              <a:t>and evaluate its performance</a:t>
            </a:r>
            <a:endParaRPr lang="en-US">
              <a:cs typeface="Tahoma"/>
            </a:endParaRPr>
          </a:p>
          <a:p>
            <a:pPr marL="575945" lvl="1"/>
            <a:r>
              <a:rPr lang="en-US"/>
              <a:t>Kaggle competition</a:t>
            </a:r>
            <a:endParaRPr lang="en-US">
              <a:cs typeface="Tahoma"/>
            </a:endParaRPr>
          </a:p>
          <a:p>
            <a:pPr marL="575945" lvl="1"/>
            <a:endParaRPr lang="en-US">
              <a:cs typeface="Tahoma"/>
            </a:endParaRPr>
          </a:p>
          <a:p>
            <a:pPr marL="194945" indent="-194945">
              <a:buFont typeface="Times" charset="0"/>
            </a:pPr>
            <a:r>
              <a:rPr lang="en-US">
                <a:ea typeface="ＭＳ Ｐゴシック"/>
                <a:cs typeface="Tahoma"/>
              </a:rPr>
              <a:t>Labs in student pairs! Pair up as soon as possible, and register on Brightspace.</a:t>
            </a:r>
            <a:endParaRPr lang="en-US">
              <a:cs typeface="Tahoma"/>
            </a:endParaRPr>
          </a:p>
          <a:p>
            <a:pPr marL="194945" indent="-194945">
              <a:buFont typeface="Times" charset="0"/>
            </a:pPr>
            <a:endParaRPr lang="en-US" sz="3800">
              <a:cs typeface="Tahoma"/>
            </a:endParaRPr>
          </a:p>
          <a:p>
            <a:pPr marL="194945" indent="-194945"/>
            <a:endParaRPr lang="en-US">
              <a:cs typeface="Tahoma"/>
            </a:endParaRPr>
          </a:p>
          <a:p>
            <a:pPr lvl="1"/>
            <a:endParaRPr lang="en-US">
              <a:cs typeface="Tahoma"/>
            </a:endParaRPr>
          </a:p>
          <a:p>
            <a:pPr marL="385763" lvl="1" indent="0">
              <a:buNone/>
            </a:pPr>
            <a:endParaRPr lang="en-US">
              <a:cs typeface="Tahoma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5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66E21D-3E4F-BC65-D4BD-96FEEE34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AA4722-C27A-313E-B5F4-BDDBA164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439983-DBDB-4032-881D-77213746D729}" type="slidenum">
              <a:rPr lang="en-US" smtClean="0"/>
              <a:t>16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771650"/>
            <a:ext cx="88487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88" y="57150"/>
            <a:ext cx="9248776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99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Lab Evaluation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r>
              <a:rPr lang="en-US">
                <a:ea typeface="ＭＳ Ｐゴシック"/>
              </a:rPr>
              <a:t>Lab Evaluation – </a:t>
            </a:r>
            <a:r>
              <a:rPr lang="en-US">
                <a:solidFill>
                  <a:srgbClr val="C00000"/>
                </a:solidFill>
                <a:ea typeface="ＭＳ Ｐゴシック"/>
              </a:rPr>
              <a:t>30% of your final grade</a:t>
            </a:r>
            <a:endParaRPr lang="en-US">
              <a:ea typeface="ＭＳ Ｐゴシック"/>
            </a:endParaRPr>
          </a:p>
          <a:p>
            <a:pPr lvl="1"/>
            <a:endParaRPr lang="en-US" i="1"/>
          </a:p>
          <a:p>
            <a:pPr marL="194945" indent="-194945"/>
            <a:r>
              <a:rPr lang="en-US" i="1">
                <a:solidFill>
                  <a:schemeClr val="accent5">
                    <a:lumMod val="75000"/>
                  </a:schemeClr>
                </a:solidFill>
                <a:ea typeface="ＭＳ Ｐゴシック"/>
              </a:rPr>
              <a:t>Automatic evaluation</a:t>
            </a:r>
            <a:r>
              <a:rPr lang="en-US">
                <a:ea typeface="ＭＳ Ｐゴシック"/>
              </a:rPr>
              <a:t> of the algorithmic component</a:t>
            </a:r>
          </a:p>
          <a:p>
            <a:pPr lvl="1"/>
            <a:endParaRPr lang="en-US" i="1"/>
          </a:p>
          <a:p>
            <a:pPr marL="194945" indent="-194945"/>
            <a:r>
              <a:rPr lang="en-US" i="1">
                <a:solidFill>
                  <a:srgbClr val="7030A0"/>
                </a:solidFill>
                <a:ea typeface="ＭＳ Ｐゴシック"/>
              </a:rPr>
              <a:t>Peer review</a:t>
            </a:r>
            <a:r>
              <a:rPr lang="en-US" i="1">
                <a:ea typeface="ＭＳ Ｐゴシック"/>
              </a:rPr>
              <a:t> </a:t>
            </a:r>
            <a:r>
              <a:rPr lang="en-US">
                <a:ea typeface="ＭＳ Ｐゴシック"/>
              </a:rPr>
              <a:t>of the pipeline component</a:t>
            </a:r>
          </a:p>
          <a:p>
            <a:pPr marL="575945" lvl="1"/>
            <a:r>
              <a:rPr lang="en-US">
                <a:solidFill>
                  <a:srgbClr val="C00000"/>
                </a:solidFill>
                <a:ea typeface="ＭＳ Ｐゴシック"/>
              </a:rPr>
              <a:t>Please do your peer reviews, penalty if not completed </a:t>
            </a:r>
            <a:endParaRPr lang="en-US">
              <a:solidFill>
                <a:srgbClr val="C00000"/>
              </a:solidFill>
              <a:cs typeface="Tahoma"/>
            </a:endParaRPr>
          </a:p>
          <a:p>
            <a:pPr marL="575945" lvl="1"/>
            <a:r>
              <a:rPr lang="en-US">
                <a:ea typeface="ＭＳ Ｐゴシック"/>
              </a:rPr>
              <a:t>Your submissions will get 4 reviews</a:t>
            </a:r>
            <a:endParaRPr lang="en-US">
              <a:ea typeface="ＭＳ Ｐゴシック"/>
              <a:cs typeface="Tahoma"/>
            </a:endParaRPr>
          </a:p>
          <a:p>
            <a:pPr marL="575945" lvl="1"/>
            <a:r>
              <a:rPr lang="en-US">
                <a:ea typeface="ＭＳ Ｐゴシック"/>
              </a:rPr>
              <a:t>We will double-check the quality of the reviews</a:t>
            </a:r>
            <a:endParaRPr lang="en-US">
              <a:ea typeface="ＭＳ Ｐゴシック"/>
              <a:cs typeface="Tahoma"/>
            </a:endParaRP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A90C0-F7E6-945D-3670-5FADE3B8A496}"/>
              </a:ext>
            </a:extLst>
          </p:cNvPr>
          <p:cNvSpPr txBox="1"/>
          <p:nvPr/>
        </p:nvSpPr>
        <p:spPr>
          <a:xfrm>
            <a:off x="1755843" y="5214026"/>
            <a:ext cx="4863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https://peer.tudelft.nl/courses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2027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Lab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r>
              <a:rPr lang="en-US">
                <a:ea typeface="ＭＳ Ｐゴシック"/>
              </a:rPr>
              <a:t>Lab Evaluation – </a:t>
            </a:r>
            <a:r>
              <a:rPr lang="en-US">
                <a:solidFill>
                  <a:srgbClr val="C00000"/>
                </a:solidFill>
                <a:ea typeface="ＭＳ Ｐゴシック"/>
              </a:rPr>
              <a:t>30% of your final grade</a:t>
            </a:r>
            <a:endParaRPr lang="en-US">
              <a:ea typeface="ＭＳ Ｐゴシック"/>
            </a:endParaRPr>
          </a:p>
          <a:p>
            <a:pPr lvl="1"/>
            <a:endParaRPr lang="en-US" i="1"/>
          </a:p>
          <a:p>
            <a:pPr marL="194945" indent="-194945"/>
            <a:r>
              <a:rPr lang="en-US" i="1">
                <a:ea typeface="ＭＳ Ｐゴシック"/>
              </a:rPr>
              <a:t>Automatic evaluation</a:t>
            </a:r>
            <a:r>
              <a:rPr lang="en-US">
                <a:ea typeface="ＭＳ Ｐゴシック"/>
              </a:rPr>
              <a:t> of the algorithmic component</a:t>
            </a:r>
          </a:p>
          <a:p>
            <a:pPr lvl="1"/>
            <a:endParaRPr lang="en-US" i="1"/>
          </a:p>
          <a:p>
            <a:pPr marL="194945" indent="-194945"/>
            <a:r>
              <a:rPr lang="en-US" i="1">
                <a:ea typeface="ＭＳ Ｐゴシック"/>
              </a:rPr>
              <a:t>Peer review </a:t>
            </a:r>
            <a:r>
              <a:rPr lang="en-US">
                <a:ea typeface="ＭＳ Ｐゴシック"/>
              </a:rPr>
              <a:t>of the pipeline component</a:t>
            </a:r>
          </a:p>
          <a:p>
            <a:pPr marL="575945" lvl="1"/>
            <a:endParaRPr lang="en-US">
              <a:cs typeface="Tahoma"/>
            </a:endParaRPr>
          </a:p>
          <a:p>
            <a:pPr marL="194945" indent="-194945"/>
            <a:r>
              <a:rPr lang="en-US">
                <a:solidFill>
                  <a:schemeClr val="accent2"/>
                </a:solidFill>
                <a:ea typeface="ＭＳ Ｐゴシック"/>
              </a:rPr>
              <a:t>Kaggle competition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ea typeface="ＭＳ Ｐゴシック"/>
              </a:rPr>
              <a:t> </a:t>
            </a:r>
            <a:r>
              <a:rPr lang="en-US">
                <a:ea typeface="ＭＳ Ｐゴシック"/>
              </a:rPr>
              <a:t>– should beat our baselines to get bonus points</a:t>
            </a:r>
            <a:endParaRPr lang="en-US"/>
          </a:p>
          <a:p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No solutions! Ask for help during labs.</a:t>
            </a:r>
          </a:p>
          <a:p>
            <a:pPr marL="194945" indent="-194945"/>
            <a:r>
              <a:rPr lang="en-US">
                <a:ea typeface="ＭＳ Ｐゴシック"/>
              </a:rPr>
              <a:t>Top 3 Kaggle submissions will be shared and asked to present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4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Lab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r>
              <a:rPr lang="en-US">
                <a:ea typeface="ＭＳ Ｐゴシック"/>
              </a:rPr>
              <a:t>Lab Evaluation – </a:t>
            </a:r>
            <a:r>
              <a:rPr lang="en-US">
                <a:solidFill>
                  <a:srgbClr val="C00000"/>
                </a:solidFill>
                <a:ea typeface="ＭＳ Ｐゴシック"/>
              </a:rPr>
              <a:t>30% of your final grade</a:t>
            </a:r>
            <a:endParaRPr lang="en-US">
              <a:ea typeface="ＭＳ Ｐゴシック"/>
            </a:endParaRPr>
          </a:p>
          <a:p>
            <a:pPr lvl="1"/>
            <a:endParaRPr lang="en-US" i="1"/>
          </a:p>
          <a:p>
            <a:pPr marL="194945" indent="-194945"/>
            <a:r>
              <a:rPr lang="en-US" i="1">
                <a:ea typeface="ＭＳ Ｐゴシック"/>
              </a:rPr>
              <a:t>Automatic evaluation</a:t>
            </a:r>
            <a:r>
              <a:rPr lang="en-US">
                <a:ea typeface="ＭＳ Ｐゴシック"/>
              </a:rPr>
              <a:t> of the algorithmic component</a:t>
            </a:r>
          </a:p>
          <a:p>
            <a:pPr lvl="1"/>
            <a:endParaRPr lang="en-US" i="1"/>
          </a:p>
          <a:p>
            <a:pPr marL="194945" indent="-194945"/>
            <a:r>
              <a:rPr lang="en-US" i="1">
                <a:ea typeface="ＭＳ Ｐゴシック"/>
              </a:rPr>
              <a:t>Peer review </a:t>
            </a:r>
            <a:r>
              <a:rPr lang="en-US">
                <a:ea typeface="ＭＳ Ｐゴシック"/>
              </a:rPr>
              <a:t>of the pipeline component</a:t>
            </a:r>
          </a:p>
          <a:p>
            <a:pPr marL="575945" lvl="1"/>
            <a:endParaRPr lang="en-US">
              <a:cs typeface="Tahoma"/>
            </a:endParaRPr>
          </a:p>
          <a:p>
            <a:pPr marL="194945" indent="-194945"/>
            <a:r>
              <a:rPr lang="en-US">
                <a:solidFill>
                  <a:schemeClr val="accent2"/>
                </a:solidFill>
                <a:ea typeface="ＭＳ Ｐゴシック"/>
              </a:rPr>
              <a:t>Kaggle competition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ea typeface="ＭＳ Ｐゴシック"/>
              </a:rPr>
              <a:t> </a:t>
            </a:r>
            <a:r>
              <a:rPr lang="en-US">
                <a:ea typeface="ＭＳ Ｐゴシック"/>
              </a:rPr>
              <a:t>– should beat our baselines to get bonus points</a:t>
            </a:r>
            <a:endParaRPr lang="en-US"/>
          </a:p>
          <a:p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No solutions! Ask for help during labs.</a:t>
            </a:r>
          </a:p>
          <a:p>
            <a:pPr marL="194945" indent="-194945"/>
            <a:r>
              <a:rPr lang="en-US">
                <a:ea typeface="ＭＳ Ｐゴシック"/>
              </a:rPr>
              <a:t>Top 3 Kaggle submissions will be shared and asked to present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0D818280-06D1-CDF3-E3D4-57CFDD5E4695}"/>
              </a:ext>
            </a:extLst>
          </p:cNvPr>
          <p:cNvSpPr/>
          <p:nvPr/>
        </p:nvSpPr>
        <p:spPr bwMode="auto">
          <a:xfrm>
            <a:off x="4499363" y="816929"/>
            <a:ext cx="4507079" cy="16063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spcBef>
                <a:spcPct val="0"/>
              </a:spcBef>
              <a:spcAft>
                <a:spcPct val="0"/>
              </a:spcAft>
            </a:pPr>
            <a:r>
              <a:rPr lang="nl-NL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No </a:t>
            </a:r>
            <a:r>
              <a:rPr lang="nl-NL" sz="2400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scikitlearn</a:t>
            </a:r>
            <a:r>
              <a:rPr lang="nl-NL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or </a:t>
            </a:r>
            <a:r>
              <a:rPr lang="nl-NL" sz="2400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other</a:t>
            </a:r>
            <a:r>
              <a:rPr lang="nl-NL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ML tool </a:t>
            </a:r>
            <a:r>
              <a:rPr lang="nl-NL" sz="2400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will</a:t>
            </a:r>
            <a:r>
              <a:rPr lang="nl-NL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nl-NL" sz="2400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be</a:t>
            </a:r>
            <a:r>
              <a:rPr lang="nl-NL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 </a:t>
            </a:r>
            <a:r>
              <a:rPr lang="nl-NL" sz="2400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used</a:t>
            </a:r>
            <a:r>
              <a:rPr lang="nl-NL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, </a:t>
            </a:r>
            <a:r>
              <a:rPr lang="nl-NL" sz="2400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evertyhing</a:t>
            </a:r>
            <a:r>
              <a:rPr lang="nl-NL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 is </a:t>
            </a:r>
            <a:r>
              <a:rPr lang="nl-NL" sz="2400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build</a:t>
            </a:r>
            <a:r>
              <a:rPr lang="nl-NL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nl-NL" sz="2400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from</a:t>
            </a:r>
            <a:r>
              <a:rPr lang="nl-NL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scratch!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3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uniform looking at the ocean&#10;&#10;Description automatically generated">
            <a:extLst>
              <a:ext uri="{FF2B5EF4-FFF2-40B4-BE49-F238E27FC236}">
                <a16:creationId xmlns:a16="http://schemas.microsoft.com/office/drawing/2014/main" id="{D3A34C02-E528-C888-9156-C6923DE21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68" y="933868"/>
            <a:ext cx="5234994" cy="52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7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00545-6FB0-F3EE-1ED8-8087D165D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3783E-8276-79AD-B1AC-16F0B6E3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How does Peer Review work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D0C88-AE0B-9D0B-651D-EACE0BE5F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endParaRPr lang="en-US" dirty="0">
              <a:ea typeface="ＭＳ Ｐゴシック"/>
              <a:cs typeface="Tahoma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A3278-A04E-FA4C-8EDE-AD89E03A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774950"/>
            <a:ext cx="7366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11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Homework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6 of them</a:t>
            </a:r>
          </a:p>
          <a:p>
            <a:endParaRPr lang="en-US"/>
          </a:p>
          <a:p>
            <a:r>
              <a:rPr lang="en-US"/>
              <a:t>Idea: Mostly descriptive questions and problems </a:t>
            </a:r>
          </a:p>
          <a:p>
            <a:pPr lvl="1"/>
            <a:r>
              <a:rPr lang="en-US"/>
              <a:t>Reflects the type and hardness of questions you can expect in the final exam</a:t>
            </a:r>
          </a:p>
          <a:p>
            <a:pPr lvl="1"/>
            <a:endParaRPr lang="en-US"/>
          </a:p>
          <a:p>
            <a:r>
              <a:rPr lang="en-US"/>
              <a:t>Solutions will be given</a:t>
            </a:r>
          </a:p>
          <a:p>
            <a:endParaRPr lang="en-US"/>
          </a:p>
          <a:p>
            <a:r>
              <a:rPr lang="en-US"/>
              <a:t>NOT be graded or discussed in the lab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19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Final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3" y="1828800"/>
            <a:ext cx="7742999" cy="3506788"/>
          </a:xfrm>
        </p:spPr>
        <p:txBody>
          <a:bodyPr/>
          <a:lstStyle/>
          <a:p>
            <a:pPr marL="194945" indent="-194945"/>
            <a:r>
              <a:rPr lang="en-US">
                <a:solidFill>
                  <a:srgbClr val="C00000"/>
                </a:solidFill>
                <a:ea typeface="ＭＳ Ｐゴシック"/>
              </a:rPr>
              <a:t>No (partial) transfer from previous years</a:t>
            </a:r>
            <a:endParaRPr lang="en-US">
              <a:ea typeface="ＭＳ Ｐゴシック"/>
            </a:endParaRPr>
          </a:p>
          <a:p>
            <a:endParaRPr lang="en-US"/>
          </a:p>
          <a:p>
            <a:pPr marL="194945" indent="-194945"/>
            <a:r>
              <a:rPr lang="en-GB" err="1">
                <a:ea typeface="ＭＳ Ｐゴシック"/>
              </a:rPr>
              <a:t>WebLab</a:t>
            </a:r>
            <a:r>
              <a:rPr lang="en-GB">
                <a:ea typeface="ＭＳ Ｐゴシック"/>
              </a:rPr>
              <a:t> (</a:t>
            </a:r>
            <a:r>
              <a:rPr lang="en-GB">
                <a:ea typeface="ＭＳ Ｐゴシック"/>
                <a:hlinkClick r:id="rId3"/>
              </a:rPr>
              <a:t>https://weblab.tudelft.nl</a:t>
            </a:r>
            <a:r>
              <a:rPr lang="en-GB">
                <a:ea typeface="ＭＳ Ｐゴシック"/>
              </a:rPr>
              <a:t>) exam</a:t>
            </a:r>
            <a:r>
              <a:rPr lang="en-US">
                <a:ea typeface="ＭＳ Ｐゴシック"/>
              </a:rPr>
              <a:t>: 70%</a:t>
            </a:r>
          </a:p>
          <a:p>
            <a:pPr marL="575945" lvl="1"/>
            <a:r>
              <a:rPr lang="en-US">
                <a:ea typeface="ＭＳ Ｐゴシック"/>
              </a:rPr>
              <a:t>One </a:t>
            </a:r>
            <a:r>
              <a:rPr lang="en-US" err="1">
                <a:ea typeface="ＭＳ Ｐゴシック"/>
              </a:rPr>
              <a:t>resit</a:t>
            </a:r>
            <a:endParaRPr lang="en-US">
              <a:ea typeface="ＭＳ Ｐゴシック"/>
              <a:cs typeface="Tahoma"/>
            </a:endParaRPr>
          </a:p>
          <a:p>
            <a:pPr marL="0" indent="0">
              <a:buNone/>
            </a:pPr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Wednesday Jan 31, 2024 </a:t>
            </a:r>
            <a:endParaRPr lang="en-US"/>
          </a:p>
          <a:p>
            <a:pPr marL="575945" lvl="1"/>
            <a:r>
              <a:rPr lang="en-US" err="1">
                <a:ea typeface="ＭＳ Ｐゴシック"/>
              </a:rPr>
              <a:t>Weblab</a:t>
            </a:r>
            <a:r>
              <a:rPr lang="en-US">
                <a:ea typeface="ＭＳ Ｐゴシック"/>
              </a:rPr>
              <a:t> exam (Osiris + </a:t>
            </a:r>
            <a:r>
              <a:rPr lang="en-US" err="1">
                <a:ea typeface="ＭＳ Ｐゴシック"/>
              </a:rPr>
              <a:t>weblab</a:t>
            </a:r>
            <a:r>
              <a:rPr lang="en-US">
                <a:ea typeface="ＭＳ Ｐゴシック"/>
              </a:rPr>
              <a:t> registration)</a:t>
            </a:r>
            <a:endParaRPr lang="en-US">
              <a:ea typeface="ＭＳ Ｐゴシック"/>
              <a:cs typeface="Tahoma"/>
            </a:endParaRPr>
          </a:p>
          <a:p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Open and multiple-choice questions</a:t>
            </a:r>
          </a:p>
          <a:p>
            <a:pPr marL="194945" indent="-194945"/>
            <a:r>
              <a:rPr lang="en-US">
                <a:solidFill>
                  <a:schemeClr val="accent6"/>
                </a:solidFill>
                <a:ea typeface="ＭＳ Ｐゴシック"/>
              </a:rPr>
              <a:t>No programming questions this year!</a:t>
            </a:r>
            <a:endParaRPr lang="en-US">
              <a:solidFill>
                <a:schemeClr val="accent6"/>
              </a:solidFill>
            </a:endParaRPr>
          </a:p>
          <a:p>
            <a:endParaRPr lang="en-US" b="1" i="1" u="sng"/>
          </a:p>
          <a:p>
            <a:pPr marL="194945" indent="-194945"/>
            <a:r>
              <a:rPr lang="en-US" b="1" i="1" u="sng">
                <a:ea typeface="ＭＳ Ｐゴシック"/>
              </a:rPr>
              <a:t>Closed book</a:t>
            </a:r>
            <a:r>
              <a:rPr lang="en-US">
                <a:ea typeface="ＭＳ Ｐゴシック"/>
              </a:rPr>
              <a:t> – calculator is allowed</a:t>
            </a:r>
            <a:endParaRPr lang="en-US" b="1" i="1" u="sng">
              <a:ea typeface="ＭＳ Ｐゴシック"/>
            </a:endParaRPr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64972-F718-1BD6-3266-EAA2D27D9042}"/>
              </a:ext>
            </a:extLst>
          </p:cNvPr>
          <p:cNvSpPr txBox="1"/>
          <p:nvPr/>
        </p:nvSpPr>
        <p:spPr>
          <a:xfrm>
            <a:off x="925513" y="6098333"/>
            <a:ext cx="542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*https://</a:t>
            </a:r>
            <a:r>
              <a:rPr lang="en-US" sz="2000" err="1">
                <a:solidFill>
                  <a:srgbClr val="FF0000"/>
                </a:solidFill>
              </a:rPr>
              <a:t>mytimetable.tudelft.nl</a:t>
            </a:r>
            <a:r>
              <a:rPr lang="en-US" sz="2000">
                <a:solidFill>
                  <a:srgbClr val="FF0000"/>
                </a:solidFill>
              </a:rPr>
              <a:t> is authoritative</a:t>
            </a:r>
          </a:p>
        </p:txBody>
      </p:sp>
    </p:spTree>
    <p:extLst>
      <p:ext uri="{BB962C8B-B14F-4D97-AF65-F5344CB8AC3E}">
        <p14:creationId xmlns:p14="http://schemas.microsoft.com/office/powerpoint/2010/main" val="28788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Course changes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573D8B-DE56-6322-40FC-E36D84B99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478" y="1828800"/>
            <a:ext cx="7148022" cy="4338060"/>
          </a:xfrm>
        </p:spPr>
        <p:txBody>
          <a:bodyPr/>
          <a:lstStyle/>
          <a:p>
            <a:pPr marL="194945" indent="-194945"/>
            <a:endParaRPr lang="en-NL" dirty="0">
              <a:ea typeface="ＭＳ Ｐゴシック"/>
            </a:endParaRPr>
          </a:p>
          <a:p>
            <a:pPr marL="194945" indent="-194945"/>
            <a:r>
              <a:rPr lang="en-NL" dirty="0">
                <a:ea typeface="ＭＳ Ｐゴシック"/>
              </a:rPr>
              <a:t>We planned to remove 25% of the older content</a:t>
            </a:r>
          </a:p>
          <a:p>
            <a:pPr marL="194945" indent="-194945"/>
            <a:endParaRPr lang="en-NL" dirty="0">
              <a:ea typeface="ＭＳ Ｐゴシック"/>
            </a:endParaRPr>
          </a:p>
          <a:p>
            <a:pPr marL="194945" indent="-194945"/>
            <a:r>
              <a:rPr lang="en-NL" dirty="0">
                <a:ea typeface="ＭＳ Ｐゴシック"/>
              </a:rPr>
              <a:t>Removed content:</a:t>
            </a:r>
            <a:endParaRPr lang="en-US" dirty="0"/>
          </a:p>
          <a:p>
            <a:pPr marL="575945" lvl="1" indent="-194945"/>
            <a:r>
              <a:rPr lang="en-NL" dirty="0">
                <a:cs typeface="Tahoma"/>
              </a:rPr>
              <a:t>Graph cuts </a:t>
            </a:r>
          </a:p>
          <a:p>
            <a:pPr marL="575945" lvl="1" indent="-194945"/>
            <a:r>
              <a:rPr lang="en-NL" dirty="0">
                <a:cs typeface="Tahoma"/>
              </a:rPr>
              <a:t>Community detection</a:t>
            </a:r>
          </a:p>
          <a:p>
            <a:pPr marL="575945" lvl="1" indent="-194945"/>
            <a:endParaRPr lang="en-NL" dirty="0">
              <a:cs typeface="Tahoma"/>
            </a:endParaRPr>
          </a:p>
          <a:p>
            <a:pPr marL="575945" lvl="1" indent="-194945"/>
            <a:endParaRPr lang="en-NL" dirty="0">
              <a:cs typeface="Tahoma"/>
            </a:endParaRPr>
          </a:p>
          <a:p>
            <a:pPr marL="575945" lvl="1" indent="-194945"/>
            <a:endParaRPr lang="en-NL" dirty="0">
              <a:cs typeface="Tahoma"/>
            </a:endParaRPr>
          </a:p>
          <a:p>
            <a:pPr marL="575945" lvl="1" indent="-194945"/>
            <a:endParaRPr lang="en-NL" dirty="0">
              <a:cs typeface="Tahoma"/>
            </a:endParaRPr>
          </a:p>
          <a:p>
            <a:pPr marL="194945" indent="-194945"/>
            <a:r>
              <a:rPr lang="en-NL" dirty="0">
                <a:ea typeface="ＭＳ Ｐゴシック"/>
              </a:rPr>
              <a:t>New content:</a:t>
            </a:r>
          </a:p>
          <a:p>
            <a:pPr marL="575945" lvl="1"/>
            <a:r>
              <a:rPr lang="en-NL" dirty="0">
                <a:ea typeface="ＭＳ Ｐゴシック"/>
                <a:cs typeface="Tahoma"/>
              </a:rPr>
              <a:t>High-dim data visualization</a:t>
            </a:r>
          </a:p>
          <a:p>
            <a:pPr marL="575945" lvl="1"/>
            <a:endParaRPr lang="en-NL" dirty="0">
              <a:cs typeface="Tahoma"/>
            </a:endParaRPr>
          </a:p>
          <a:p>
            <a:pPr marL="385445" lvl="1" indent="0">
              <a:buNone/>
            </a:pPr>
            <a:endParaRPr lang="en-NL" dirty="0">
              <a:cs typeface="Tahoma"/>
            </a:endParaRPr>
          </a:p>
          <a:p>
            <a:pPr marL="575945" lvl="1"/>
            <a:endParaRPr lang="en-NL" dirty="0">
              <a:cs typeface="Tahoma"/>
            </a:endParaRPr>
          </a:p>
          <a:p>
            <a:pPr marL="575945" lvl="1"/>
            <a:endParaRPr lang="en-NL" dirty="0">
              <a:cs typeface="Tahoma"/>
            </a:endParaRPr>
          </a:p>
          <a:p>
            <a:pPr marL="575945" lvl="1"/>
            <a:endParaRPr lang="en-NL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46592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Expected prior knowledge</a:t>
            </a:r>
          </a:p>
        </p:txBody>
      </p:sp>
      <p:sp>
        <p:nvSpPr>
          <p:cNvPr id="234" name="Shape 234"/>
          <p:cNvSpPr>
            <a:spLocks noGrp="1"/>
          </p:cNvSpPr>
          <p:nvPr>
            <p:ph idx="1"/>
          </p:nvPr>
        </p:nvSpPr>
        <p:spPr>
          <a:xfrm>
            <a:off x="917575" y="1895943"/>
            <a:ext cx="8218487" cy="3506788"/>
          </a:xfrm>
        </p:spPr>
        <p:txBody>
          <a:bodyPr/>
          <a:lstStyle/>
          <a:p>
            <a:pPr lvl="0"/>
            <a:r>
              <a:rPr lang="en-US"/>
              <a:t>Discrete mathematics: </a:t>
            </a:r>
          </a:p>
          <a:p>
            <a:pPr lvl="1"/>
            <a:r>
              <a:rPr lang="en-US"/>
              <a:t>sets, intersections, and unions</a:t>
            </a:r>
          </a:p>
          <a:p>
            <a:pPr lvl="0"/>
            <a:r>
              <a:rPr lang="en-US"/>
              <a:t>Linear algebra: </a:t>
            </a:r>
          </a:p>
          <a:p>
            <a:pPr lvl="1"/>
            <a:r>
              <a:rPr lang="en-US"/>
              <a:t>matrix multiplication, projections, </a:t>
            </a:r>
            <a:r>
              <a:rPr lang="en-US" err="1"/>
              <a:t>eigenanalysis</a:t>
            </a:r>
            <a:endParaRPr lang="en-US"/>
          </a:p>
          <a:p>
            <a:pPr lvl="0"/>
            <a:r>
              <a:rPr lang="en-US"/>
              <a:t>Probability and statistics: </a:t>
            </a:r>
          </a:p>
          <a:p>
            <a:pPr lvl="1"/>
            <a:r>
              <a:rPr lang="en-US"/>
              <a:t>Gaussians, correlation, covariance</a:t>
            </a:r>
          </a:p>
          <a:p>
            <a:pPr lvl="0"/>
            <a:r>
              <a:rPr lang="en-US"/>
              <a:t>Graph theory: </a:t>
            </a:r>
          </a:p>
          <a:p>
            <a:pPr lvl="1"/>
            <a:r>
              <a:rPr lang="en-US"/>
              <a:t>adjacency matrix, degree, clique, bipartite graph, shortest path</a:t>
            </a:r>
          </a:p>
          <a:p>
            <a:pPr lvl="0"/>
            <a:r>
              <a:rPr lang="en-US"/>
              <a:t>Data structures: </a:t>
            </a:r>
          </a:p>
          <a:p>
            <a:pPr lvl="1"/>
            <a:r>
              <a:rPr lang="en-US"/>
              <a:t>hash tables and indexes</a:t>
            </a:r>
          </a:p>
          <a:p>
            <a:pPr lvl="0"/>
            <a:r>
              <a:rPr lang="en-US"/>
              <a:t>Programming: </a:t>
            </a:r>
          </a:p>
          <a:p>
            <a:pPr lvl="1"/>
            <a:r>
              <a:rPr lang="en-US"/>
              <a:t>Python programming skills</a:t>
            </a:r>
          </a:p>
          <a:p>
            <a:r>
              <a:rPr lang="en-US"/>
              <a:t>Machine learning:</a:t>
            </a:r>
          </a:p>
          <a:p>
            <a:pPr lvl="1"/>
            <a:r>
              <a:rPr lang="en-US"/>
              <a:t>basic algorithms: logistic regression, random forest, </a:t>
            </a:r>
            <a:r>
              <a:rPr lang="en-US" err="1"/>
              <a:t>svm</a:t>
            </a:r>
            <a:r>
              <a:rPr lang="en-US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503978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 courses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CSE1100/TI1206 Object-oriented programming </a:t>
            </a:r>
            <a:br>
              <a:rPr lang="en-GB"/>
            </a:br>
            <a:r>
              <a:rPr lang="en-GB"/>
              <a:t>CSE1305/TI1316 Algorithms and Data Structures </a:t>
            </a:r>
            <a:br>
              <a:rPr lang="en-GB"/>
            </a:br>
            <a:r>
              <a:rPr lang="en-GB"/>
              <a:t>CSE1200/TI1106M Calculus </a:t>
            </a:r>
            <a:br>
              <a:rPr lang="en-GB"/>
            </a:br>
            <a:r>
              <a:rPr lang="en-GB"/>
              <a:t>CSE1205/TI1206M Linear Algebra </a:t>
            </a:r>
            <a:br>
              <a:rPr lang="en-GB"/>
            </a:br>
            <a:r>
              <a:rPr lang="en-GB"/>
              <a:t>CSE1210/TI2216M Probability Theory and Statistics</a:t>
            </a:r>
          </a:p>
          <a:p>
            <a:endParaRPr lang="en-GB"/>
          </a:p>
          <a:p>
            <a:r>
              <a:rPr lang="en-GB"/>
              <a:t>CSE2510 Machine Learning</a:t>
            </a:r>
            <a:br>
              <a:rPr lang="en-GB"/>
            </a:br>
            <a:r>
              <a:rPr lang="en-GB"/>
              <a:t>CSE2520/TI2736-B Big Data Processing </a:t>
            </a:r>
          </a:p>
          <a:p>
            <a:endParaRPr lang="en-US"/>
          </a:p>
          <a:p>
            <a:r>
              <a:rPr lang="en-US"/>
              <a:t>Information only - not enforced</a:t>
            </a:r>
          </a:p>
          <a:p>
            <a:endParaRPr lang="en-US"/>
          </a:p>
          <a:p>
            <a:r>
              <a:rPr lang="en-US"/>
              <a:t>You are responsible for your study success!</a:t>
            </a:r>
          </a:p>
        </p:txBody>
      </p:sp>
    </p:spTree>
    <p:extLst>
      <p:ext uri="{BB962C8B-B14F-4D97-AF65-F5344CB8AC3E}">
        <p14:creationId xmlns:p14="http://schemas.microsoft.com/office/powerpoint/2010/main" val="253965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When:</a:t>
            </a:r>
          </a:p>
          <a:p>
            <a:pPr lvl="1"/>
            <a:r>
              <a:rPr lang="en-US"/>
              <a:t>Any time</a:t>
            </a:r>
          </a:p>
          <a:p>
            <a:endParaRPr lang="en-US"/>
          </a:p>
          <a:p>
            <a:r>
              <a:rPr lang="en-US"/>
              <a:t>How: </a:t>
            </a:r>
          </a:p>
          <a:p>
            <a:pPr lvl="1"/>
            <a:r>
              <a:rPr lang="en-US"/>
              <a:t>E-mail: dm-cs-ewi@tudelft.nl</a:t>
            </a:r>
          </a:p>
          <a:p>
            <a:pPr lvl="1"/>
            <a:r>
              <a:rPr lang="en-US"/>
              <a:t>Anonymous evaluations (</a:t>
            </a:r>
            <a:r>
              <a:rPr lang="en-US" err="1"/>
              <a:t>EvaSys</a:t>
            </a:r>
            <a:r>
              <a:rPr lang="en-US"/>
              <a:t>/</a:t>
            </a:r>
            <a:r>
              <a:rPr lang="en-US" err="1"/>
              <a:t>EvaTool</a:t>
            </a:r>
            <a:r>
              <a:rPr lang="en-US"/>
              <a:t>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0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Logistics 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r>
              <a:rPr lang="en-US">
                <a:ea typeface="ＭＳ Ｐゴシック"/>
              </a:rPr>
              <a:t>Optional </a:t>
            </a:r>
            <a:r>
              <a:rPr lang="en-US" err="1">
                <a:ea typeface="ＭＳ Ｐゴシック"/>
              </a:rPr>
              <a:t>practicals</a:t>
            </a:r>
            <a:endParaRPr lang="en-US">
              <a:ea typeface="ＭＳ Ｐゴシック"/>
            </a:endParaRPr>
          </a:p>
          <a:p>
            <a:pPr marL="575945" lvl="1"/>
            <a:r>
              <a:rPr lang="en-US">
                <a:ea typeface="ＭＳ Ｐゴシック"/>
              </a:rPr>
              <a:t>Questions through online tools and at sessions</a:t>
            </a:r>
            <a:endParaRPr lang="en-US">
              <a:ea typeface="ＭＳ Ｐゴシック"/>
              <a:cs typeface="Tahoma"/>
            </a:endParaRPr>
          </a:p>
          <a:p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3 mandatory Labs – peer review + automated tests + </a:t>
            </a:r>
            <a:r>
              <a:rPr lang="en-US" err="1">
                <a:ea typeface="ＭＳ Ｐゴシック"/>
              </a:rPr>
              <a:t>kaggle</a:t>
            </a:r>
            <a:endParaRPr lang="en-US" err="1"/>
          </a:p>
          <a:p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Closed-book Exam</a:t>
            </a:r>
          </a:p>
          <a:p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Only for feedback:</a:t>
            </a:r>
          </a:p>
          <a:p>
            <a:pPr marL="575945" lvl="1"/>
            <a:r>
              <a:rPr lang="en-US">
                <a:ea typeface="ＭＳ Ｐゴシック"/>
              </a:rPr>
              <a:t>dm-cs-ewi@tudelft.nl</a:t>
            </a:r>
            <a:endParaRPr lang="en-US">
              <a:ea typeface="ＭＳ Ｐゴシック"/>
              <a:cs typeface="Tahoma"/>
            </a:endParaRP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18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ith curly black hair holding a book&#10;&#10;Description automatically generated">
            <a:extLst>
              <a:ext uri="{FF2B5EF4-FFF2-40B4-BE49-F238E27FC236}">
                <a16:creationId xmlns:a16="http://schemas.microsoft.com/office/drawing/2014/main" id="{10C7123B-FA23-CC98-B8F5-4131D25A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14" y="668980"/>
            <a:ext cx="4856775" cy="48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74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What is Data Mining?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C0CC374-A348-3B79-A888-81EEFFB53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737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B2E43-EC73-DC49-AE71-8F447F7C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457200"/>
            <a:ext cx="5604411" cy="1066800"/>
          </a:xfrm>
        </p:spPr>
        <p:txBody>
          <a:bodyPr/>
          <a:lstStyle/>
          <a:p>
            <a:r>
              <a:rPr lang="en-NL"/>
              <a:t>Sicco Verwer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C1B4144-C756-4542-9240-31F65D568C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514"/>
            <a:ext cx="4994380" cy="3618239"/>
          </a:xfr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87E9853-CE51-05D3-90BC-38F44DB81851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5244029" y="2670558"/>
            <a:ext cx="3494087" cy="1677988"/>
          </a:xfrm>
        </p:spPr>
        <p:txBody>
          <a:bodyPr/>
          <a:lstStyle/>
          <a:p>
            <a:r>
              <a:rPr lang="en-US"/>
              <a:t>Research: </a:t>
            </a:r>
          </a:p>
          <a:p>
            <a:pPr lvl="1"/>
            <a:r>
              <a:rPr lang="en-US"/>
              <a:t>algorithm design for learning interpretable models</a:t>
            </a:r>
          </a:p>
          <a:p>
            <a:pPr lvl="1"/>
            <a:r>
              <a:rPr lang="en-US"/>
              <a:t>applications in cyber security</a:t>
            </a:r>
          </a:p>
          <a:p>
            <a:pPr lvl="1"/>
            <a:r>
              <a:rPr lang="en-US"/>
              <a:t>awards: </a:t>
            </a:r>
            <a:r>
              <a:rPr lang="en-US" err="1"/>
              <a:t>Veni</a:t>
            </a:r>
            <a:r>
              <a:rPr lang="en-US"/>
              <a:t>, </a:t>
            </a:r>
            <a:r>
              <a:rPr lang="en-US" err="1"/>
              <a:t>Vidi</a:t>
            </a:r>
            <a:r>
              <a:rPr lang="en-US"/>
              <a:t> grants, Test-of-Time award</a:t>
            </a:r>
          </a:p>
          <a:p>
            <a:endParaRPr lang="en-US"/>
          </a:p>
          <a:p>
            <a:r>
              <a:rPr lang="en-US"/>
              <a:t>Teaching: </a:t>
            </a:r>
          </a:p>
          <a:p>
            <a:pPr lvl="1"/>
            <a:r>
              <a:rPr lang="en-US"/>
              <a:t>cyber data analytics</a:t>
            </a:r>
          </a:p>
          <a:p>
            <a:pPr lvl="1"/>
            <a:r>
              <a:rPr lang="en-US"/>
              <a:t>AI for software reverse engineering</a:t>
            </a:r>
          </a:p>
          <a:p>
            <a:pPr marL="575945" lvl="1"/>
            <a:r>
              <a:rPr lang="en-US">
                <a:ea typeface="ＭＳ Ｐゴシック"/>
              </a:rPr>
              <a:t>data mining</a:t>
            </a:r>
            <a:endParaRPr lang="en-US">
              <a:ea typeface="ＭＳ Ｐゴシック"/>
              <a:cs typeface="Tahoma"/>
            </a:endParaRPr>
          </a:p>
          <a:p>
            <a:pPr marL="575945" lvl="1"/>
            <a:r>
              <a:rPr lang="en-US">
                <a:ea typeface="ＭＳ Ｐゴシック"/>
                <a:cs typeface="Tahoma"/>
              </a:rPr>
              <a:t>Optimization for ML</a:t>
            </a:r>
            <a:endParaRPr lang="en-US">
              <a:cs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B38D2-659D-6F41-B558-DDD9C6A7F888}"/>
              </a:ext>
            </a:extLst>
          </p:cNvPr>
          <p:cNvSpPr txBox="1"/>
          <p:nvPr/>
        </p:nvSpPr>
        <p:spPr bwMode="auto">
          <a:xfrm>
            <a:off x="750146" y="5866483"/>
            <a:ext cx="349408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>
                <a:ea typeface="ＭＳ Ｐゴシック" charset="-128"/>
              </a:rPr>
              <a:t>https://cyber-</a:t>
            </a:r>
            <a:r>
              <a:rPr lang="en-GB" sz="2000" err="1">
                <a:ea typeface="ＭＳ Ｐゴシック" charset="-128"/>
              </a:rPr>
              <a:t>analytics.nl</a:t>
            </a:r>
            <a:r>
              <a:rPr lang="en-GB" sz="2000">
                <a:ea typeface="ＭＳ Ｐゴシック" charset="-128"/>
              </a:rPr>
              <a:t>/</a:t>
            </a:r>
            <a:endParaRPr lang="en-NL" sz="2000">
              <a:ea typeface="ＭＳ Ｐゴシック" charset="-128"/>
            </a:endParaRPr>
          </a:p>
        </p:txBody>
      </p:sp>
      <p:pic>
        <p:nvPicPr>
          <p:cNvPr id="1028" name="Picture 4" descr="Humans of TU Delft: Sicco Verwer">
            <a:extLst>
              <a:ext uri="{FF2B5EF4-FFF2-40B4-BE49-F238E27FC236}">
                <a16:creationId xmlns:a16="http://schemas.microsoft.com/office/drawing/2014/main" id="{2AF5DD2C-4361-F1BF-A971-E9698175B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8" r="19692" b="2553"/>
          <a:stretch/>
        </p:blipFill>
        <p:spPr bwMode="auto">
          <a:xfrm>
            <a:off x="6736915" y="106958"/>
            <a:ext cx="2213113" cy="240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10B047-C022-B7C3-948A-6870F2996BAA}"/>
              </a:ext>
            </a:extLst>
          </p:cNvPr>
          <p:cNvSpPr txBox="1"/>
          <p:nvPr/>
        </p:nvSpPr>
        <p:spPr bwMode="auto">
          <a:xfrm>
            <a:off x="917575" y="990600"/>
            <a:ext cx="432645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fontAlgn="base">
              <a:lnSpc>
                <a:spcPts val="25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>
                <a:ea typeface="ＭＳ Ｐゴシック"/>
              </a:rPr>
              <a:t>Associate professor in Algorithms</a:t>
            </a:r>
            <a:endParaRPr lang="en-NL" sz="200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604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What is data mining?</a:t>
            </a:r>
          </a:p>
        </p:txBody>
      </p:sp>
      <p:sp>
        <p:nvSpPr>
          <p:cNvPr id="149" name="Shape 149"/>
          <p:cNvSpPr>
            <a:spLocks noGrp="1"/>
          </p:cNvSpPr>
          <p:nvPr>
            <p:ph idx="1"/>
          </p:nvPr>
        </p:nvSpPr>
        <p:spPr>
          <a:xfrm>
            <a:off x="925513" y="1828800"/>
            <a:ext cx="3646487" cy="3506788"/>
          </a:xfrm>
        </p:spPr>
        <p:txBody>
          <a:bodyPr/>
          <a:lstStyle/>
          <a:p>
            <a:pPr lvl="0"/>
            <a:r>
              <a:rPr lang="en-US"/>
              <a:t>The first data miner?</a:t>
            </a:r>
          </a:p>
          <a:p>
            <a:pPr lvl="0"/>
            <a:endParaRPr lang="en-US"/>
          </a:p>
          <a:p>
            <a:pPr lvl="0"/>
            <a:r>
              <a:rPr lang="en-US"/>
              <a:t>John Snow (1813-1858) </a:t>
            </a:r>
          </a:p>
          <a:p>
            <a:pPr lvl="0"/>
            <a:endParaRPr lang="en-US"/>
          </a:p>
          <a:p>
            <a:pPr lvl="0"/>
            <a:r>
              <a:rPr lang="en-US"/>
              <a:t>Plotted cholera cases on a map of London</a:t>
            </a:r>
          </a:p>
        </p:txBody>
      </p:sp>
      <p:pic>
        <p:nvPicPr>
          <p:cNvPr id="150" name="John_Snow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972971" y="1496961"/>
            <a:ext cx="3245516" cy="43060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142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5EC314E-D20C-32A3-D1BB-9A06E11C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§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81AAD9-B1A7-6433-1FB5-D74A900B0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C:\tabeel\Dropbox\thomas_svn\teaching\Bachelor Informatica\TI2736-C Datamining\lectures\resources\Snow-cholera-map-fu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-1"/>
            <a:ext cx="8534400" cy="79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267200" y="2745474"/>
            <a:ext cx="1905000" cy="1750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36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9D7E788-D4F4-E7F5-D845-7A1A230C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818C74-213F-6557-D1E5-322F54C9B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C:\tabeel\Dropbox\thomas_svn\teaching\Bachelor Informatica\TI2736-C Datamining\lectures\resources\Snow-cholera-map-fu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9" t="34020" r="24925" b="42363"/>
          <a:stretch/>
        </p:blipFill>
        <p:spPr bwMode="auto">
          <a:xfrm>
            <a:off x="609600" y="29095"/>
            <a:ext cx="8229600" cy="698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2608217" y="2303816"/>
            <a:ext cx="1881051" cy="20594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7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mining in context</a:t>
            </a:r>
          </a:p>
        </p:txBody>
      </p:sp>
      <p:pic>
        <p:nvPicPr>
          <p:cNvPr id="5122" name="Picture 2" descr="http://blogs.sas.com/content/subconsciousmusings/files/2014/08/data-mining-Venn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990600"/>
            <a:ext cx="9082088" cy="558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0" y="6207509"/>
            <a:ext cx="212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http://blogs.sas.com</a:t>
            </a:r>
          </a:p>
        </p:txBody>
      </p:sp>
    </p:spTree>
    <p:extLst>
      <p:ext uri="{BB962C8B-B14F-4D97-AF65-F5344CB8AC3E}">
        <p14:creationId xmlns:p14="http://schemas.microsoft.com/office/powerpoint/2010/main" val="2426832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What is data mining?</a:t>
            </a:r>
          </a:p>
        </p:txBody>
      </p:sp>
      <p:sp>
        <p:nvSpPr>
          <p:cNvPr id="136" name="Shape 136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4572000"/>
          </a:xfrm>
        </p:spPr>
        <p:txBody>
          <a:bodyPr/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b="0" i="0" u="none" strike="noStrike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..is the process of </a:t>
            </a:r>
            <a:r>
              <a:rPr lang="en-GB" b="0" i="0" u="none" strike="noStrike">
                <a:solidFill>
                  <a:srgbClr val="C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searching and </a:t>
            </a:r>
            <a:r>
              <a:rPr lang="en-GB" b="0" i="0" u="none" strike="noStrike" err="1">
                <a:solidFill>
                  <a:srgbClr val="C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</a:t>
            </a:r>
            <a:r>
              <a:rPr lang="en-GB" b="0" i="0" u="none" strike="noStrike">
                <a:solidFill>
                  <a:srgbClr val="C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large batch of raw data </a:t>
            </a:r>
            <a:r>
              <a:rPr lang="en-GB" b="0" i="0" u="none" strike="noStrike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order to </a:t>
            </a:r>
            <a:r>
              <a:rPr lang="en-GB" b="0" i="0" u="none" strike="noStrike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patterns and extract useful information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"...is the development of </a:t>
            </a:r>
            <a:r>
              <a:rPr lang="en-US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 for data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order to extract </a:t>
            </a:r>
            <a:r>
              <a:rPr lang="en-US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that data.”</a:t>
            </a:r>
          </a:p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"... is the process of </a:t>
            </a:r>
            <a:r>
              <a:rPr lang="en-US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 data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different perspectives and summarizing it into </a:t>
            </a:r>
            <a:r>
              <a:rPr lang="en-US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useful information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.”</a:t>
            </a:r>
          </a:p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".. is done by </a:t>
            </a:r>
            <a:r>
              <a:rPr lang="en-US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humans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31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What is data mining?</a:t>
            </a:r>
          </a:p>
        </p:txBody>
      </p:sp>
      <p:sp>
        <p:nvSpPr>
          <p:cNvPr id="136" name="Shape 136"/>
          <p:cNvSpPr>
            <a:spLocks noGrp="1"/>
          </p:cNvSpPr>
          <p:nvPr>
            <p:ph idx="1"/>
          </p:nvPr>
        </p:nvSpPr>
        <p:spPr>
          <a:xfrm>
            <a:off x="399392" y="2497083"/>
            <a:ext cx="8439807" cy="283166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primary goal of data mining is to </a:t>
            </a:r>
            <a:r>
              <a:rPr lang="en-US" sz="320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 useful information </a:t>
            </a:r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a </a:t>
            </a:r>
            <a:r>
              <a:rPr lang="en-US" sz="32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 volume of data </a:t>
            </a:r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 it into an understandable structure </a:t>
            </a:r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further use.</a:t>
            </a:r>
          </a:p>
        </p:txBody>
      </p:sp>
    </p:spTree>
    <p:extLst>
      <p:ext uri="{BB962C8B-B14F-4D97-AF65-F5344CB8AC3E}">
        <p14:creationId xmlns:p14="http://schemas.microsoft.com/office/powerpoint/2010/main" val="1536049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D0F9-8BDA-D6CB-283F-F6B02387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Data Mining vs. Machine learning vs Data Management</a:t>
            </a:r>
            <a:endParaRPr lang="en-NL"/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FB553C86-2D6B-46CD-F5FB-CF1559BA8931}"/>
              </a:ext>
            </a:extLst>
          </p:cNvPr>
          <p:cNvSpPr/>
          <p:nvPr/>
        </p:nvSpPr>
        <p:spPr bwMode="auto">
          <a:xfrm>
            <a:off x="314505" y="2701630"/>
            <a:ext cx="1562389" cy="1454727"/>
          </a:xfrm>
          <a:prstGeom prst="can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Data Management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51137F-B391-B84E-0F6E-243A7135689C}"/>
              </a:ext>
            </a:extLst>
          </p:cNvPr>
          <p:cNvSpPr/>
          <p:nvPr/>
        </p:nvSpPr>
        <p:spPr>
          <a:xfrm>
            <a:off x="3001207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79B39F-C513-FE3B-C1FB-1C53C34C3C5F}"/>
              </a:ext>
            </a:extLst>
          </p:cNvPr>
          <p:cNvSpPr/>
          <p:nvPr/>
        </p:nvSpPr>
        <p:spPr>
          <a:xfrm>
            <a:off x="6968493" y="2171699"/>
            <a:ext cx="1514790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73C0E-4C61-3EED-7843-FB8CAD63339A}"/>
              </a:ext>
            </a:extLst>
          </p:cNvPr>
          <p:cNvSpPr/>
          <p:nvPr/>
        </p:nvSpPr>
        <p:spPr>
          <a:xfrm>
            <a:off x="4849628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DBDD9FB1-BF34-BC80-1443-666FC0519ED9}"/>
              </a:ext>
            </a:extLst>
          </p:cNvPr>
          <p:cNvSpPr/>
          <p:nvPr/>
        </p:nvSpPr>
        <p:spPr>
          <a:xfrm>
            <a:off x="6797044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493545-94CB-EA81-9FBF-FF86E1E91F20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439481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BA205D-BB84-464B-A3F8-797DE284F77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468878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F6FCA9-43B5-8CC1-63C2-579A42768F6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7717801" y="2695574"/>
            <a:ext cx="8087" cy="3667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AFCF9F-CB0A-C9FA-8207-635D272C2C0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17801" y="3805237"/>
            <a:ext cx="7548" cy="40481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CBF8B-686A-1690-442A-215BBC74423E}"/>
              </a:ext>
            </a:extLst>
          </p:cNvPr>
          <p:cNvCxnSpPr>
            <a:cxnSpLocks/>
          </p:cNvCxnSpPr>
          <p:nvPr/>
        </p:nvCxnSpPr>
        <p:spPr>
          <a:xfrm>
            <a:off x="2008909" y="3428994"/>
            <a:ext cx="91493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FCBBFB-549C-E4B9-C011-22C8FD9808E1}"/>
              </a:ext>
            </a:extLst>
          </p:cNvPr>
          <p:cNvSpPr txBox="1"/>
          <p:nvPr/>
        </p:nvSpPr>
        <p:spPr>
          <a:xfrm>
            <a:off x="2008909" y="2614715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Data </a:t>
            </a:r>
          </a:p>
          <a:p>
            <a:r>
              <a:rPr lang="en-NL"/>
              <a:t>Mining</a:t>
            </a:r>
          </a:p>
        </p:txBody>
      </p:sp>
    </p:spTree>
    <p:extLst>
      <p:ext uri="{BB962C8B-B14F-4D97-AF65-F5344CB8AC3E}">
        <p14:creationId xmlns:p14="http://schemas.microsoft.com/office/powerpoint/2010/main" val="2608180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26610" y="457200"/>
            <a:ext cx="7765008" cy="1262671"/>
          </a:xfrm>
        </p:spPr>
        <p:txBody>
          <a:bodyPr/>
          <a:lstStyle/>
          <a:p>
            <a:r>
              <a:rPr lang="en-US">
                <a:ea typeface="ＭＳ Ｐゴシック"/>
              </a:rPr>
              <a:t>Data Mining vs. Machine learning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Classic ML Approach: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take a huge data set</a:t>
            </a:r>
          </a:p>
          <a:p>
            <a:pPr lvl="1"/>
            <a:r>
              <a:rPr lang="en-US"/>
              <a:t>compute features</a:t>
            </a:r>
          </a:p>
          <a:p>
            <a:pPr lvl="1"/>
            <a:r>
              <a:rPr lang="en-US"/>
              <a:t>train a classifier</a:t>
            </a:r>
          </a:p>
          <a:p>
            <a:pPr lvl="1"/>
            <a:r>
              <a:rPr lang="en-US"/>
              <a:t>deploy the classifier on test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225348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92634" y="2171699"/>
            <a:ext cx="1514790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test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4073769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5" name="Diamond 4"/>
          <p:cNvSpPr/>
          <p:nvPr/>
        </p:nvSpPr>
        <p:spPr>
          <a:xfrm>
            <a:off x="6021185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91555" y="4210049"/>
            <a:ext cx="1515869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output</a:t>
            </a:r>
          </a:p>
        </p:txBody>
      </p:sp>
      <p:cxnSp>
        <p:nvCxnSpPr>
          <p:cNvPr id="8" name="Straight Arrow Connector 7"/>
          <p:cNvCxnSpPr>
            <a:stCxn id="2" idx="3"/>
            <a:endCxn id="3" idx="1"/>
          </p:cNvCxnSpPr>
          <p:nvPr/>
        </p:nvCxnSpPr>
        <p:spPr>
          <a:xfrm>
            <a:off x="3663622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3" idx="3"/>
            <a:endCxn id="5" idx="1"/>
          </p:cNvCxnSpPr>
          <p:nvPr/>
        </p:nvCxnSpPr>
        <p:spPr>
          <a:xfrm>
            <a:off x="5693019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6" idx="2"/>
            <a:endCxn id="5" idx="0"/>
          </p:cNvCxnSpPr>
          <p:nvPr/>
        </p:nvCxnSpPr>
        <p:spPr>
          <a:xfrm flipH="1">
            <a:off x="6941942" y="2695574"/>
            <a:ext cx="8087" cy="3667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5" idx="2"/>
            <a:endCxn id="10" idx="0"/>
          </p:cNvCxnSpPr>
          <p:nvPr/>
        </p:nvCxnSpPr>
        <p:spPr>
          <a:xfrm>
            <a:off x="6941942" y="3805237"/>
            <a:ext cx="7548" cy="40481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17442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Mining vs. Machine learning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Classic ML Approach: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take a huge data set</a:t>
            </a:r>
          </a:p>
          <a:p>
            <a:pPr lvl="1"/>
            <a:r>
              <a:rPr lang="en-US"/>
              <a:t>compute features</a:t>
            </a:r>
          </a:p>
          <a:p>
            <a:pPr lvl="1"/>
            <a:r>
              <a:rPr lang="en-US"/>
              <a:t>train a classifier</a:t>
            </a:r>
          </a:p>
          <a:p>
            <a:pPr lvl="1"/>
            <a:r>
              <a:rPr lang="en-US"/>
              <a:t>deploy the classifier on test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225348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92634" y="2171699"/>
            <a:ext cx="1514790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test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4073769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5" name="Diamond 4"/>
          <p:cNvSpPr/>
          <p:nvPr/>
        </p:nvSpPr>
        <p:spPr>
          <a:xfrm>
            <a:off x="6021185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91555" y="4210049"/>
            <a:ext cx="1515869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output</a:t>
            </a:r>
          </a:p>
        </p:txBody>
      </p:sp>
      <p:cxnSp>
        <p:nvCxnSpPr>
          <p:cNvPr id="8" name="Straight Arrow Connector 7"/>
          <p:cNvCxnSpPr>
            <a:stCxn id="2" idx="3"/>
            <a:endCxn id="3" idx="1"/>
          </p:cNvCxnSpPr>
          <p:nvPr/>
        </p:nvCxnSpPr>
        <p:spPr>
          <a:xfrm>
            <a:off x="3663622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3" idx="3"/>
            <a:endCxn id="5" idx="1"/>
          </p:cNvCxnSpPr>
          <p:nvPr/>
        </p:nvCxnSpPr>
        <p:spPr>
          <a:xfrm>
            <a:off x="5693019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6" idx="2"/>
            <a:endCxn id="5" idx="0"/>
          </p:cNvCxnSpPr>
          <p:nvPr/>
        </p:nvCxnSpPr>
        <p:spPr>
          <a:xfrm flipH="1">
            <a:off x="6941942" y="2695574"/>
            <a:ext cx="8087" cy="3667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5" idx="2"/>
            <a:endCxn id="10" idx="0"/>
          </p:cNvCxnSpPr>
          <p:nvPr/>
        </p:nvCxnSpPr>
        <p:spPr>
          <a:xfrm>
            <a:off x="6941942" y="3805237"/>
            <a:ext cx="7548" cy="40481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0EE4A1-0D2C-6CD7-5082-8F615FFA490D}"/>
              </a:ext>
            </a:extLst>
          </p:cNvPr>
          <p:cNvSpPr/>
          <p:nvPr/>
        </p:nvSpPr>
        <p:spPr bwMode="auto">
          <a:xfrm>
            <a:off x="383284" y="4079775"/>
            <a:ext cx="4997501" cy="22417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Data Mining is focussed on the </a:t>
            </a: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1" charset="-128"/>
              </a:rPr>
              <a:t>ORANGE</a:t>
            </a: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parts: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bg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W</a:t>
            </a:r>
            <a:r>
              <a:rPr kumimoji="0" lang="en-NL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hat to do with input and output?</a:t>
            </a:r>
          </a:p>
        </p:txBody>
      </p:sp>
    </p:spTree>
    <p:extLst>
      <p:ext uri="{BB962C8B-B14F-4D97-AF65-F5344CB8AC3E}">
        <p14:creationId xmlns:p14="http://schemas.microsoft.com/office/powerpoint/2010/main" val="500021530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Mining vs. Machine learning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Classic ML Approach: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take a huge data set</a:t>
            </a:r>
          </a:p>
          <a:p>
            <a:pPr lvl="1"/>
            <a:r>
              <a:rPr lang="en-US"/>
              <a:t>compute features</a:t>
            </a:r>
          </a:p>
          <a:p>
            <a:pPr lvl="1"/>
            <a:r>
              <a:rPr lang="en-US"/>
              <a:t>train a classifier</a:t>
            </a:r>
          </a:p>
          <a:p>
            <a:pPr lvl="1"/>
            <a:r>
              <a:rPr lang="en-US"/>
              <a:t>deploy the classifier on test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225348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92634" y="2171699"/>
            <a:ext cx="1514790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test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4073769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5" name="Diamond 4"/>
          <p:cNvSpPr/>
          <p:nvPr/>
        </p:nvSpPr>
        <p:spPr>
          <a:xfrm>
            <a:off x="6021185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91555" y="4210049"/>
            <a:ext cx="1515869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output</a:t>
            </a:r>
          </a:p>
        </p:txBody>
      </p:sp>
      <p:cxnSp>
        <p:nvCxnSpPr>
          <p:cNvPr id="8" name="Straight Arrow Connector 7"/>
          <p:cNvCxnSpPr>
            <a:stCxn id="2" idx="3"/>
            <a:endCxn id="3" idx="1"/>
          </p:cNvCxnSpPr>
          <p:nvPr/>
        </p:nvCxnSpPr>
        <p:spPr>
          <a:xfrm>
            <a:off x="3663622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3" idx="3"/>
            <a:endCxn id="5" idx="1"/>
          </p:cNvCxnSpPr>
          <p:nvPr/>
        </p:nvCxnSpPr>
        <p:spPr>
          <a:xfrm>
            <a:off x="5693019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6" idx="2"/>
            <a:endCxn id="5" idx="0"/>
          </p:cNvCxnSpPr>
          <p:nvPr/>
        </p:nvCxnSpPr>
        <p:spPr>
          <a:xfrm flipH="1">
            <a:off x="6941942" y="2695574"/>
            <a:ext cx="8087" cy="3667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5" idx="2"/>
            <a:endCxn id="10" idx="0"/>
          </p:cNvCxnSpPr>
          <p:nvPr/>
        </p:nvCxnSpPr>
        <p:spPr>
          <a:xfrm>
            <a:off x="6941942" y="3805237"/>
            <a:ext cx="7548" cy="40481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0EE4A1-0D2C-6CD7-5082-8F615FFA490D}"/>
              </a:ext>
            </a:extLst>
          </p:cNvPr>
          <p:cNvSpPr/>
          <p:nvPr/>
        </p:nvSpPr>
        <p:spPr bwMode="auto">
          <a:xfrm>
            <a:off x="383284" y="4079775"/>
            <a:ext cx="4997501" cy="22417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Data Mining is focussed on the </a:t>
            </a: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1" charset="-128"/>
              </a:rPr>
              <a:t>ORANGE</a:t>
            </a: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parts: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bg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W</a:t>
            </a:r>
            <a:r>
              <a:rPr kumimoji="0" lang="en-NL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hat to do with input and output?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093E83-89EB-9808-8675-384798B670C2}"/>
              </a:ext>
            </a:extLst>
          </p:cNvPr>
          <p:cNvSpPr/>
          <p:nvPr/>
        </p:nvSpPr>
        <p:spPr bwMode="auto">
          <a:xfrm>
            <a:off x="535684" y="4232175"/>
            <a:ext cx="4997501" cy="22417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For the </a:t>
            </a: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charset="0"/>
                <a:ea typeface="ＭＳ Ｐゴシック" pitchFamily="1" charset="-128"/>
              </a:rPr>
              <a:t>BLUE</a:t>
            </a:r>
            <a:r>
              <a:rPr kumimoji="0" lang="en-NL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parts we do care: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bg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W</a:t>
            </a:r>
            <a:r>
              <a:rPr kumimoji="0" lang="en-NL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hat algorithm to use and how to run it on our data?</a:t>
            </a:r>
          </a:p>
        </p:txBody>
      </p:sp>
    </p:spTree>
    <p:extLst>
      <p:ext uri="{BB962C8B-B14F-4D97-AF65-F5344CB8AC3E}">
        <p14:creationId xmlns:p14="http://schemas.microsoft.com/office/powerpoint/2010/main" val="362675470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Avishek Anand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575" y="1615743"/>
            <a:ext cx="7138987" cy="3506788"/>
          </a:xfrm>
        </p:spPr>
        <p:txBody>
          <a:bodyPr/>
          <a:lstStyle/>
          <a:p>
            <a:pPr marL="194945" indent="-194945"/>
            <a:r>
              <a:rPr lang="en-US">
                <a:ea typeface="ＭＳ Ｐゴシック"/>
              </a:rPr>
              <a:t>Associate Professor at the Web Information Systems (ST)</a:t>
            </a:r>
          </a:p>
          <a:p>
            <a:pPr marL="194945" indent="-194945"/>
            <a:r>
              <a:rPr lang="en-US">
                <a:ea typeface="ＭＳ Ｐゴシック"/>
              </a:rPr>
              <a:t>Topics: Information retrieval, NLP, Explainable AI</a:t>
            </a:r>
          </a:p>
          <a:p>
            <a:pPr marL="194945" indent="-194945"/>
            <a:endParaRPr lang="en-US"/>
          </a:p>
          <a:p>
            <a:pPr marL="194945" indent="-194945"/>
            <a:r>
              <a:rPr lang="en-US">
                <a:ea typeface="ＭＳ Ｐゴシック"/>
              </a:rPr>
              <a:t>Teaching: Information Retrieval, NLP, Data mining</a:t>
            </a:r>
          </a:p>
          <a:p>
            <a:pPr marL="194945" indent="-194945"/>
            <a:endParaRPr lang="en-US">
              <a:ea typeface="ＭＳ Ｐゴシック"/>
            </a:endParaRPr>
          </a:p>
          <a:p>
            <a:pPr marL="194945" indent="-194945"/>
            <a:r>
              <a:rPr lang="en-US">
                <a:ea typeface="ＭＳ Ｐゴシック"/>
              </a:rPr>
              <a:t>Topics covered in this course</a:t>
            </a:r>
          </a:p>
          <a:p>
            <a:pPr marL="575945" lvl="1"/>
            <a:endParaRPr lang="en-US" sz="600">
              <a:cs typeface="Tahoma"/>
            </a:endParaRPr>
          </a:p>
          <a:p>
            <a:pPr marL="575945" lvl="1"/>
            <a:r>
              <a:rPr lang="en-US">
                <a:ea typeface="ＭＳ Ｐゴシック"/>
              </a:rPr>
              <a:t>Text Data Mining</a:t>
            </a:r>
            <a:endParaRPr lang="en-US">
              <a:ea typeface="ＭＳ Ｐゴシック"/>
              <a:cs typeface="Tahoma"/>
            </a:endParaRPr>
          </a:p>
          <a:p>
            <a:pPr marL="956945" lvl="2"/>
            <a:r>
              <a:rPr lang="en-US">
                <a:ea typeface="ＭＳ Ｐゴシック"/>
              </a:rPr>
              <a:t>How do we mine massive collections of text data ?</a:t>
            </a:r>
            <a:endParaRPr lang="en-US">
              <a:ea typeface="ＭＳ Ｐゴシック"/>
              <a:cs typeface="Tahoma"/>
            </a:endParaRPr>
          </a:p>
          <a:p>
            <a:pPr marL="956945" lvl="2"/>
            <a:r>
              <a:rPr lang="en-US">
                <a:ea typeface="ＭＳ Ｐゴシック"/>
              </a:rPr>
              <a:t>Word embeddings, indexing text</a:t>
            </a:r>
            <a:endParaRPr lang="en-US">
              <a:ea typeface="ＭＳ Ｐゴシック"/>
              <a:cs typeface="Tahoma"/>
            </a:endParaRPr>
          </a:p>
          <a:p>
            <a:pPr marL="575945" lvl="1"/>
            <a:endParaRPr lang="en-US">
              <a:cs typeface="Tahoma"/>
            </a:endParaRPr>
          </a:p>
          <a:p>
            <a:pPr marL="575945" lvl="1"/>
            <a:r>
              <a:rPr lang="en-US">
                <a:ea typeface="ＭＳ Ｐゴシック"/>
              </a:rPr>
              <a:t>Graph data mining</a:t>
            </a:r>
            <a:endParaRPr lang="en-US">
              <a:ea typeface="ＭＳ Ｐゴシック"/>
              <a:cs typeface="Tahoma"/>
            </a:endParaRPr>
          </a:p>
          <a:p>
            <a:pPr marL="956945" lvl="2"/>
            <a:r>
              <a:rPr lang="en-US">
                <a:ea typeface="ＭＳ Ｐゴシック"/>
              </a:rPr>
              <a:t>How do we mine large graphs ?</a:t>
            </a:r>
            <a:endParaRPr lang="en-US">
              <a:ea typeface="ＭＳ Ｐゴシック"/>
              <a:cs typeface="Tahoma"/>
            </a:endParaRPr>
          </a:p>
          <a:p>
            <a:pPr marL="956945" lvl="2"/>
            <a:r>
              <a:rPr lang="en-US">
                <a:ea typeface="ＭＳ Ｐゴシック"/>
              </a:rPr>
              <a:t>Graph embeddings, graph analysis </a:t>
            </a:r>
            <a:endParaRPr lang="en-US">
              <a:cs typeface="Tahoma"/>
            </a:endParaRPr>
          </a:p>
          <a:p>
            <a:pPr marL="575945" lvl="1"/>
            <a:endParaRPr lang="en-US">
              <a:cs typeface="Tahom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0CC090-A2AC-A277-D378-BDE538D4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48" y="3429000"/>
            <a:ext cx="1948069" cy="24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33"/>
    </mc:Choice>
    <mc:Fallback xmlns="">
      <p:transition spd="slow" advTm="10453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Data Mining: Healthcare system</a:t>
            </a:r>
            <a:endParaRPr lang="en-U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FD25CA18-BE4B-2039-6C0C-E905CC96C817}"/>
              </a:ext>
            </a:extLst>
          </p:cNvPr>
          <p:cNvSpPr txBox="1">
            <a:spLocks/>
          </p:cNvSpPr>
          <p:nvPr/>
        </p:nvSpPr>
        <p:spPr>
          <a:xfrm>
            <a:off x="876875" y="1342417"/>
            <a:ext cx="7745521" cy="35067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95263" indent="-195263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194945" indent="-194945"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effectLst/>
                <a:latin typeface="Söhne"/>
              </a:rPr>
              <a:t>Objective</a:t>
            </a:r>
            <a:r>
              <a:rPr lang="en-GB" b="0" i="0" u="none" strike="noStrike">
                <a:effectLst/>
                <a:latin typeface="Söhne"/>
              </a:rPr>
              <a:t>: To </a:t>
            </a:r>
            <a:r>
              <a:rPr lang="en-GB" b="0" i="0" u="none" strike="noStrike">
                <a:solidFill>
                  <a:srgbClr val="0070C0"/>
                </a:solidFill>
                <a:effectLst/>
                <a:latin typeface="Söhne"/>
              </a:rPr>
              <a:t>find/uncover patterns </a:t>
            </a:r>
            <a:r>
              <a:rPr lang="en-GB" b="0" i="0" u="none" strike="noStrike">
                <a:effectLst/>
                <a:latin typeface="Söhne"/>
              </a:rPr>
              <a:t>and correlations in patient data</a:t>
            </a:r>
            <a:endParaRPr lang="en-US"/>
          </a:p>
          <a:p>
            <a:pPr marL="194945" indent="-194945" algn="l">
              <a:buFont typeface="Arial" panose="020B0604020202020204" pitchFamily="34" charset="0"/>
              <a:buChar char="•"/>
            </a:pPr>
            <a:endParaRPr lang="en-GB" b="1" i="0" u="none" strike="noStrike">
              <a:effectLst/>
              <a:latin typeface="Söhne"/>
            </a:endParaRPr>
          </a:p>
          <a:p>
            <a:pPr marL="194945" indent="-194945"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effectLst/>
                <a:latin typeface="Söhne"/>
              </a:rPr>
              <a:t>Process</a:t>
            </a:r>
            <a:r>
              <a:rPr lang="en-GB" b="0" i="0" u="none" strike="noStrike">
                <a:effectLst/>
                <a:latin typeface="Söhne"/>
              </a:rPr>
              <a:t>: The system </a:t>
            </a:r>
            <a:r>
              <a:rPr lang="en-GB" b="0" i="0" u="none" strike="noStrike" err="1">
                <a:effectLst/>
                <a:latin typeface="Söhne"/>
              </a:rPr>
              <a:t>analyzes</a:t>
            </a:r>
            <a:r>
              <a:rPr lang="en-GB" b="0" i="0" u="none" strike="noStrike">
                <a:effectLst/>
                <a:latin typeface="Söhne"/>
              </a:rPr>
              <a:t> a vast database of patient records, including symptoms, diagnostics, treatments, and outcomes. </a:t>
            </a:r>
          </a:p>
          <a:p>
            <a:pPr marL="575945" lvl="1">
              <a:buFont typeface="Arial" panose="020B0604020202020204" pitchFamily="34" charset="0"/>
              <a:buChar char="•"/>
            </a:pPr>
            <a:r>
              <a:rPr lang="en-GB" b="0" i="0" u="none" strike="noStrike">
                <a:effectLst/>
                <a:latin typeface="Söhne"/>
              </a:rPr>
              <a:t>Data mining techniques: clustering, association rule mining, and anomaly detection</a:t>
            </a:r>
          </a:p>
          <a:p>
            <a:pPr marL="194945" indent="-194945" algn="l">
              <a:buFont typeface="Arial" panose="020B0604020202020204" pitchFamily="34" charset="0"/>
              <a:buChar char="•"/>
            </a:pPr>
            <a:endParaRPr lang="en-GB" b="1" i="0" u="none" strike="noStrike">
              <a:effectLst/>
              <a:latin typeface="Söhne"/>
            </a:endParaRPr>
          </a:p>
          <a:p>
            <a:pPr marL="194945" indent="-194945"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effectLst/>
                <a:latin typeface="Söhne"/>
                <a:ea typeface="ＭＳ Ｐゴシック"/>
              </a:rPr>
              <a:t>Outcome</a:t>
            </a:r>
            <a:r>
              <a:rPr lang="en-GB" b="0" i="0" u="none" strike="noStrike">
                <a:effectLst/>
                <a:latin typeface="Söhne"/>
                <a:ea typeface="ＭＳ Ｐゴシック"/>
              </a:rPr>
              <a:t>: The system identifies patterns such as </a:t>
            </a:r>
            <a:r>
              <a:rPr lang="en-GB" b="0" i="0" u="none" strike="noStrike">
                <a:solidFill>
                  <a:srgbClr val="00B050"/>
                </a:solidFill>
                <a:effectLst/>
                <a:latin typeface="Söhne"/>
                <a:ea typeface="ＭＳ Ｐゴシック"/>
              </a:rPr>
              <a:t>common symptoms </a:t>
            </a:r>
            <a:r>
              <a:rPr lang="en-GB" b="0" i="0" u="none" strike="noStrike">
                <a:effectLst/>
                <a:latin typeface="Söhne"/>
                <a:ea typeface="ＭＳ Ｐゴシック"/>
              </a:rPr>
              <a:t>associated with particular diseases, </a:t>
            </a:r>
            <a:r>
              <a:rPr lang="en-GB" b="0" i="0" u="none" strike="noStrike">
                <a:solidFill>
                  <a:srgbClr val="00B050"/>
                </a:solidFill>
                <a:effectLst/>
                <a:latin typeface="Söhne"/>
                <a:ea typeface="ＭＳ Ｐゴシック"/>
              </a:rPr>
              <a:t>effective treatments for specific conditions</a:t>
            </a:r>
            <a:r>
              <a:rPr lang="en-GB" b="0" i="0" u="none" strike="noStrike">
                <a:effectLst/>
                <a:latin typeface="Söhne"/>
                <a:ea typeface="ＭＳ Ｐゴシック"/>
              </a:rPr>
              <a:t>, and any anomalies like </a:t>
            </a:r>
            <a:r>
              <a:rPr lang="en-GB" b="0" i="0" u="none" strike="noStrike">
                <a:solidFill>
                  <a:srgbClr val="00B050"/>
                </a:solidFill>
                <a:effectLst/>
                <a:latin typeface="Söhne"/>
                <a:ea typeface="ＭＳ Ｐゴシック"/>
              </a:rPr>
              <a:t>rare side effects </a:t>
            </a:r>
            <a:r>
              <a:rPr lang="en-GB" b="0" i="0" u="none" strike="noStrike">
                <a:effectLst/>
                <a:latin typeface="Söhne"/>
                <a:ea typeface="ＭＳ Ｐゴシック"/>
              </a:rPr>
              <a:t>of treatments</a:t>
            </a:r>
          </a:p>
          <a:p>
            <a:pPr marL="194945" indent="-194945" algn="l">
              <a:buFont typeface="Arial" panose="020B0604020202020204" pitchFamily="34" charset="0"/>
              <a:buChar char="•"/>
            </a:pPr>
            <a:endParaRPr lang="en-GB" b="1" i="0" u="none" strike="noStrike">
              <a:effectLst/>
              <a:latin typeface="Söhne"/>
            </a:endParaRPr>
          </a:p>
          <a:p>
            <a:pPr marL="385445" lvl="1" indent="0" defTabSz="914400">
              <a:buNone/>
            </a:pPr>
            <a:endParaRPr lang="en-US" kern="0">
              <a:cs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F96AE-648A-7C08-0FA8-10892FC8525B}"/>
              </a:ext>
            </a:extLst>
          </p:cNvPr>
          <p:cNvSpPr txBox="1"/>
          <p:nvPr/>
        </p:nvSpPr>
        <p:spPr>
          <a:xfrm>
            <a:off x="81717" y="5754418"/>
            <a:ext cx="8455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>
                <a:latin typeface="Söhne"/>
              </a:rPr>
              <a:t>P</a:t>
            </a:r>
            <a:r>
              <a:rPr lang="en-GB" b="0" i="0" u="none" strike="noStrike">
                <a:effectLst/>
                <a:latin typeface="Söhne"/>
              </a:rPr>
              <a:t>atients with a certain combination of symptoms (e.g., </a:t>
            </a:r>
            <a:r>
              <a:rPr lang="en-GB" b="0" i="0" u="none" strike="noStrike">
                <a:solidFill>
                  <a:srgbClr val="C00000"/>
                </a:solidFill>
                <a:effectLst/>
                <a:latin typeface="Söhne"/>
              </a:rPr>
              <a:t>fever, cough, and shortness of breath</a:t>
            </a:r>
            <a:r>
              <a:rPr lang="en-GB" b="0" i="0" u="none" strike="noStrike">
                <a:effectLst/>
                <a:latin typeface="Söhne"/>
              </a:rPr>
              <a:t>) often test positive for a </a:t>
            </a:r>
            <a:r>
              <a:rPr lang="en-GB" b="0" i="0" u="none" strike="noStrike">
                <a:solidFill>
                  <a:srgbClr val="00B050"/>
                </a:solidFill>
                <a:effectLst/>
                <a:latin typeface="Söhne"/>
              </a:rPr>
              <a:t>specific respiratory illness.</a:t>
            </a:r>
            <a:endParaRPr lang="en-NL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7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ML: Healthcare system</a:t>
            </a:r>
            <a:endParaRPr lang="en-U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FD25CA18-BE4B-2039-6C0C-E905CC96C817}"/>
              </a:ext>
            </a:extLst>
          </p:cNvPr>
          <p:cNvSpPr txBox="1">
            <a:spLocks/>
          </p:cNvSpPr>
          <p:nvPr/>
        </p:nvSpPr>
        <p:spPr>
          <a:xfrm>
            <a:off x="799389" y="1566041"/>
            <a:ext cx="7745521" cy="3506788"/>
          </a:xfrm>
          <a:prstGeom prst="rect">
            <a:avLst/>
          </a:prstGeom>
        </p:spPr>
        <p:txBody>
          <a:bodyPr/>
          <a:lstStyle>
            <a:lvl1pPr marL="195263" indent="-195263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762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572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382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92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64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6pPr>
            <a:lvl7pPr marL="26336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7pPr>
            <a:lvl8pPr marL="30908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8pPr>
            <a:lvl9pPr marL="3548063" indent="-19050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effectLst/>
                <a:latin typeface="Söhne"/>
              </a:rPr>
              <a:t>Objective</a:t>
            </a:r>
            <a:r>
              <a:rPr lang="en-GB" b="0" i="0" u="none" strike="noStrike">
                <a:effectLst/>
                <a:latin typeface="Söhne"/>
              </a:rPr>
              <a:t>: To </a:t>
            </a:r>
            <a:r>
              <a:rPr lang="en-GB" b="0" i="0" u="none" strike="noStrike">
                <a:solidFill>
                  <a:srgbClr val="00B050"/>
                </a:solidFill>
                <a:effectLst/>
                <a:latin typeface="Söhne"/>
              </a:rPr>
              <a:t>predict diagnoses </a:t>
            </a:r>
            <a:r>
              <a:rPr lang="en-GB" b="0" i="0" u="none" strike="noStrike">
                <a:effectLst/>
                <a:latin typeface="Söhne"/>
              </a:rPr>
              <a:t>and </a:t>
            </a:r>
            <a:r>
              <a:rPr lang="en-GB" b="0" i="0" u="none" strike="noStrike">
                <a:solidFill>
                  <a:srgbClr val="002060"/>
                </a:solidFill>
                <a:effectLst/>
                <a:latin typeface="Söhne"/>
              </a:rPr>
              <a:t>recommend treatments </a:t>
            </a:r>
            <a:r>
              <a:rPr lang="en-GB" b="0" i="0" u="none" strike="noStrike">
                <a:effectLst/>
                <a:latin typeface="Söhne"/>
              </a:rPr>
              <a:t>for new patients based on the patterns identified.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effectLst/>
                <a:latin typeface="Söhne"/>
              </a:rPr>
              <a:t>Process:</a:t>
            </a:r>
            <a:r>
              <a:rPr lang="en-GB" b="0" i="0" u="none" strike="noStrike">
                <a:effectLst/>
                <a:latin typeface="Söhne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>
                <a:latin typeface="Söhne"/>
              </a:rPr>
              <a:t>P</a:t>
            </a:r>
            <a:r>
              <a:rPr lang="en-GB" b="0" i="0" u="none" strike="noStrike">
                <a:effectLst/>
                <a:latin typeface="Söhne"/>
              </a:rPr>
              <a:t>atterns and correlations discovered during the data mining phase are used to train ML models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effectLst/>
                <a:latin typeface="Söhne"/>
              </a:rPr>
              <a:t>Outcome:</a:t>
            </a:r>
            <a:r>
              <a:rPr lang="en-GB" b="0" i="0" u="none" strike="noStrike">
                <a:effectLst/>
                <a:latin typeface="Söhne"/>
              </a:rPr>
              <a:t> When new patient data is entered, the machine learning model can </a:t>
            </a:r>
            <a:r>
              <a:rPr lang="en-GB" b="0" i="0" u="none" strike="noStrike">
                <a:solidFill>
                  <a:srgbClr val="00B050"/>
                </a:solidFill>
                <a:effectLst/>
                <a:latin typeface="Söhne"/>
              </a:rPr>
              <a:t>predict possible diagnoses</a:t>
            </a:r>
            <a:r>
              <a:rPr lang="en-GB" b="0" i="0" u="none" strike="noStrike">
                <a:effectLst/>
                <a:latin typeface="Söhne"/>
              </a:rPr>
              <a:t> and </a:t>
            </a:r>
            <a:r>
              <a:rPr lang="en-GB" b="0" i="0" u="none" strike="noStrike">
                <a:solidFill>
                  <a:srgbClr val="00B050"/>
                </a:solidFill>
                <a:effectLst/>
                <a:latin typeface="Söhne"/>
              </a:rPr>
              <a:t>suggest</a:t>
            </a:r>
            <a:r>
              <a:rPr lang="en-GB" b="0" i="0" u="none" strike="noStrike">
                <a:effectLst/>
                <a:latin typeface="Söhne"/>
              </a:rPr>
              <a:t> the most effective treatment plans.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>
              <a:effectLst/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F96AE-648A-7C08-0FA8-10892FC8525B}"/>
              </a:ext>
            </a:extLst>
          </p:cNvPr>
          <p:cNvSpPr txBox="1"/>
          <p:nvPr/>
        </p:nvSpPr>
        <p:spPr>
          <a:xfrm>
            <a:off x="444513" y="5186139"/>
            <a:ext cx="845527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b="0" i="1" u="none" strike="noStrike">
                <a:effectLst/>
                <a:latin typeface="Söhne"/>
              </a:rPr>
              <a:t>When a new patient presents symptoms similar to those identified in the data mining phase, the ML</a:t>
            </a:r>
            <a:r>
              <a:rPr lang="en-GB" i="1">
                <a:latin typeface="Söhne"/>
              </a:rPr>
              <a:t> </a:t>
            </a:r>
            <a:r>
              <a:rPr lang="en-GB" b="0" i="1" u="none" strike="noStrike">
                <a:effectLst/>
                <a:latin typeface="Söhne"/>
              </a:rPr>
              <a:t> system assesses the probability of various illnesses and suggests potential treatment plans based on historical treatment success rates.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i="1" kern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13556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Healthcare System</a:t>
            </a:r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A4D84BAE-D836-3F40-8724-9B569A067A94}"/>
              </a:ext>
            </a:extLst>
          </p:cNvPr>
          <p:cNvSpPr/>
          <p:nvPr/>
        </p:nvSpPr>
        <p:spPr bwMode="auto">
          <a:xfrm>
            <a:off x="314505" y="2701630"/>
            <a:ext cx="1562389" cy="1454727"/>
          </a:xfrm>
          <a:prstGeom prst="can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Data Management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101AB6-4093-3C65-787D-C1ED13072871}"/>
              </a:ext>
            </a:extLst>
          </p:cNvPr>
          <p:cNvSpPr/>
          <p:nvPr/>
        </p:nvSpPr>
        <p:spPr>
          <a:xfrm>
            <a:off x="3001207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718FFE-8DF2-940E-3C39-FE409AE858BB}"/>
              </a:ext>
            </a:extLst>
          </p:cNvPr>
          <p:cNvSpPr/>
          <p:nvPr/>
        </p:nvSpPr>
        <p:spPr>
          <a:xfrm>
            <a:off x="6968493" y="2171699"/>
            <a:ext cx="1514790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test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65CD8-EE80-C189-355C-28D6BE7BF983}"/>
              </a:ext>
            </a:extLst>
          </p:cNvPr>
          <p:cNvSpPr/>
          <p:nvPr/>
        </p:nvSpPr>
        <p:spPr>
          <a:xfrm>
            <a:off x="4849628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BE31493D-6D91-D5B5-5C7E-E289596B69D8}"/>
              </a:ext>
            </a:extLst>
          </p:cNvPr>
          <p:cNvSpPr/>
          <p:nvPr/>
        </p:nvSpPr>
        <p:spPr>
          <a:xfrm>
            <a:off x="6797044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378E77D-A0C7-24C2-CE87-783675B9B8AA}"/>
              </a:ext>
            </a:extLst>
          </p:cNvPr>
          <p:cNvSpPr/>
          <p:nvPr/>
        </p:nvSpPr>
        <p:spPr>
          <a:xfrm>
            <a:off x="6967414" y="4210049"/>
            <a:ext cx="1515869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output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23D9C-2F94-BF37-A08B-6A05C2D30345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4439481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7A75F3-7E39-6677-100E-899B8BC36C8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468878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2583DF-CE47-9DA7-E7C6-BE76BD8565B2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7717801" y="2695574"/>
            <a:ext cx="8087" cy="3667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71A188-B727-DB68-4ADD-FE8352C71368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7717801" y="3805237"/>
            <a:ext cx="7548" cy="40481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377B94-7AC1-22FB-4ED2-DBF263F6DBE4}"/>
              </a:ext>
            </a:extLst>
          </p:cNvPr>
          <p:cNvCxnSpPr>
            <a:cxnSpLocks/>
          </p:cNvCxnSpPr>
          <p:nvPr/>
        </p:nvCxnSpPr>
        <p:spPr>
          <a:xfrm>
            <a:off x="2008909" y="3428994"/>
            <a:ext cx="91493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 outline">
            <a:extLst>
              <a:ext uri="{FF2B5EF4-FFF2-40B4-BE49-F238E27FC236}">
                <a16:creationId xmlns:a16="http://schemas.microsoft.com/office/drawing/2014/main" id="{BB642B5C-9EEF-AE46-5B04-BE0AFBC0F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217" y="4890655"/>
            <a:ext cx="914400" cy="914400"/>
          </a:xfrm>
          <a:prstGeom prst="rect">
            <a:avLst/>
          </a:prstGeom>
        </p:spPr>
      </p:pic>
      <p:pic>
        <p:nvPicPr>
          <p:cNvPr id="24" name="Graphic 23" descr="User outline">
            <a:extLst>
              <a:ext uri="{FF2B5EF4-FFF2-40B4-BE49-F238E27FC236}">
                <a16:creationId xmlns:a16="http://schemas.microsoft.com/office/drawing/2014/main" id="{87C68E3C-2765-C008-4533-A4625196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076" y="4890655"/>
            <a:ext cx="914400" cy="914400"/>
          </a:xfrm>
          <a:prstGeom prst="rect">
            <a:avLst/>
          </a:prstGeom>
        </p:spPr>
      </p:pic>
      <p:pic>
        <p:nvPicPr>
          <p:cNvPr id="25" name="Graphic 24" descr="User outline">
            <a:extLst>
              <a:ext uri="{FF2B5EF4-FFF2-40B4-BE49-F238E27FC236}">
                <a16:creationId xmlns:a16="http://schemas.microsoft.com/office/drawing/2014/main" id="{5D14F240-0985-6A66-C5BD-1871C056E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851" y="5511519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F40E3B-1218-BD66-45C1-D213E009611F}"/>
              </a:ext>
            </a:extLst>
          </p:cNvPr>
          <p:cNvCxnSpPr>
            <a:cxnSpLocks/>
          </p:cNvCxnSpPr>
          <p:nvPr/>
        </p:nvCxnSpPr>
        <p:spPr>
          <a:xfrm flipV="1">
            <a:off x="1123941" y="4269791"/>
            <a:ext cx="0" cy="76893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E3D0164-DA22-B35F-F5C8-A4295DC50EC1}"/>
              </a:ext>
            </a:extLst>
          </p:cNvPr>
          <p:cNvSpPr txBox="1"/>
          <p:nvPr/>
        </p:nvSpPr>
        <p:spPr>
          <a:xfrm>
            <a:off x="1944046" y="574615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patients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2B69-F014-18A7-CB10-7D7508EA0EB1}"/>
              </a:ext>
            </a:extLst>
          </p:cNvPr>
          <p:cNvSpPr txBox="1"/>
          <p:nvPr/>
        </p:nvSpPr>
        <p:spPr>
          <a:xfrm>
            <a:off x="2008909" y="2614715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Data </a:t>
            </a:r>
          </a:p>
          <a:p>
            <a:r>
              <a:rPr lang="en-NL"/>
              <a:t>Mining</a:t>
            </a:r>
          </a:p>
        </p:txBody>
      </p:sp>
    </p:spTree>
    <p:extLst>
      <p:ext uri="{BB962C8B-B14F-4D97-AF65-F5344CB8AC3E}">
        <p14:creationId xmlns:p14="http://schemas.microsoft.com/office/powerpoint/2010/main" val="313749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>
            <a:extLst>
              <a:ext uri="{FF2B5EF4-FFF2-40B4-BE49-F238E27FC236}">
                <a16:creationId xmlns:a16="http://schemas.microsoft.com/office/drawing/2014/main" id="{A4D84BAE-D836-3F40-8724-9B569A067A94}"/>
              </a:ext>
            </a:extLst>
          </p:cNvPr>
          <p:cNvSpPr/>
          <p:nvPr/>
        </p:nvSpPr>
        <p:spPr bwMode="auto">
          <a:xfrm>
            <a:off x="314505" y="2701630"/>
            <a:ext cx="1562389" cy="1454727"/>
          </a:xfrm>
          <a:prstGeom prst="can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Data Management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101AB6-4093-3C65-787D-C1ED13072871}"/>
              </a:ext>
            </a:extLst>
          </p:cNvPr>
          <p:cNvSpPr/>
          <p:nvPr/>
        </p:nvSpPr>
        <p:spPr>
          <a:xfrm>
            <a:off x="3001207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718FFE-8DF2-940E-3C39-FE409AE858BB}"/>
              </a:ext>
            </a:extLst>
          </p:cNvPr>
          <p:cNvSpPr/>
          <p:nvPr/>
        </p:nvSpPr>
        <p:spPr>
          <a:xfrm>
            <a:off x="6968493" y="2171699"/>
            <a:ext cx="1514790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test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65CD8-EE80-C189-355C-28D6BE7BF983}"/>
              </a:ext>
            </a:extLst>
          </p:cNvPr>
          <p:cNvSpPr/>
          <p:nvPr/>
        </p:nvSpPr>
        <p:spPr>
          <a:xfrm>
            <a:off x="4849628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BE31493D-6D91-D5B5-5C7E-E289596B69D8}"/>
              </a:ext>
            </a:extLst>
          </p:cNvPr>
          <p:cNvSpPr/>
          <p:nvPr/>
        </p:nvSpPr>
        <p:spPr>
          <a:xfrm>
            <a:off x="6797044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378E77D-A0C7-24C2-CE87-783675B9B8AA}"/>
              </a:ext>
            </a:extLst>
          </p:cNvPr>
          <p:cNvSpPr/>
          <p:nvPr/>
        </p:nvSpPr>
        <p:spPr>
          <a:xfrm>
            <a:off x="6967414" y="4210049"/>
            <a:ext cx="1515869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output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23D9C-2F94-BF37-A08B-6A05C2D30345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4439481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7A75F3-7E39-6677-100E-899B8BC36C8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468878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2583DF-CE47-9DA7-E7C6-BE76BD8565B2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7717801" y="2695574"/>
            <a:ext cx="8087" cy="3667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71A188-B727-DB68-4ADD-FE8352C71368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7717801" y="3805237"/>
            <a:ext cx="7548" cy="40481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377B94-7AC1-22FB-4ED2-DBF263F6DBE4}"/>
              </a:ext>
            </a:extLst>
          </p:cNvPr>
          <p:cNvCxnSpPr>
            <a:cxnSpLocks/>
          </p:cNvCxnSpPr>
          <p:nvPr/>
        </p:nvCxnSpPr>
        <p:spPr>
          <a:xfrm>
            <a:off x="2008909" y="3428994"/>
            <a:ext cx="91493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 outline">
            <a:extLst>
              <a:ext uri="{FF2B5EF4-FFF2-40B4-BE49-F238E27FC236}">
                <a16:creationId xmlns:a16="http://schemas.microsoft.com/office/drawing/2014/main" id="{BB642B5C-9EEF-AE46-5B04-BE0AFBC0F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217" y="4890655"/>
            <a:ext cx="914400" cy="914400"/>
          </a:xfrm>
          <a:prstGeom prst="rect">
            <a:avLst/>
          </a:prstGeom>
        </p:spPr>
      </p:pic>
      <p:pic>
        <p:nvPicPr>
          <p:cNvPr id="24" name="Graphic 23" descr="User outline">
            <a:extLst>
              <a:ext uri="{FF2B5EF4-FFF2-40B4-BE49-F238E27FC236}">
                <a16:creationId xmlns:a16="http://schemas.microsoft.com/office/drawing/2014/main" id="{87C68E3C-2765-C008-4533-A4625196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076" y="4890655"/>
            <a:ext cx="914400" cy="914400"/>
          </a:xfrm>
          <a:prstGeom prst="rect">
            <a:avLst/>
          </a:prstGeom>
        </p:spPr>
      </p:pic>
      <p:pic>
        <p:nvPicPr>
          <p:cNvPr id="25" name="Graphic 24" descr="User outline">
            <a:extLst>
              <a:ext uri="{FF2B5EF4-FFF2-40B4-BE49-F238E27FC236}">
                <a16:creationId xmlns:a16="http://schemas.microsoft.com/office/drawing/2014/main" id="{5D14F240-0985-6A66-C5BD-1871C056E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851" y="5511519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F40E3B-1218-BD66-45C1-D213E009611F}"/>
              </a:ext>
            </a:extLst>
          </p:cNvPr>
          <p:cNvCxnSpPr>
            <a:cxnSpLocks/>
          </p:cNvCxnSpPr>
          <p:nvPr/>
        </p:nvCxnSpPr>
        <p:spPr>
          <a:xfrm flipV="1">
            <a:off x="1123941" y="4269791"/>
            <a:ext cx="0" cy="76893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E3D0164-DA22-B35F-F5C8-A4295DC50EC1}"/>
              </a:ext>
            </a:extLst>
          </p:cNvPr>
          <p:cNvSpPr txBox="1"/>
          <p:nvPr/>
        </p:nvSpPr>
        <p:spPr>
          <a:xfrm>
            <a:off x="1944046" y="574615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patients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2B69-F014-18A7-CB10-7D7508EA0EB1}"/>
              </a:ext>
            </a:extLst>
          </p:cNvPr>
          <p:cNvSpPr txBox="1"/>
          <p:nvPr/>
        </p:nvSpPr>
        <p:spPr>
          <a:xfrm>
            <a:off x="2008909" y="2614715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Data </a:t>
            </a:r>
          </a:p>
          <a:p>
            <a:r>
              <a:rPr lang="en-NL"/>
              <a:t>Mining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9B572-1A80-FF8D-CCD5-4707B8CCED6A}"/>
              </a:ext>
            </a:extLst>
          </p:cNvPr>
          <p:cNvCxnSpPr>
            <a:cxnSpLocks/>
          </p:cNvCxnSpPr>
          <p:nvPr/>
        </p:nvCxnSpPr>
        <p:spPr>
          <a:xfrm flipH="1" flipV="1">
            <a:off x="1944046" y="3903736"/>
            <a:ext cx="4920150" cy="62712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887B26B5-D6BB-A2EF-5FF8-3953C47C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Healthcare 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75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816-88CB-A244-9403-10C2C94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Often learning is unsupervised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4BF77C2-A4AF-F82D-945C-20F81332A2EF}"/>
              </a:ext>
            </a:extLst>
          </p:cNvPr>
          <p:cNvSpPr/>
          <p:nvPr/>
        </p:nvSpPr>
        <p:spPr>
          <a:xfrm>
            <a:off x="2225348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F697F-5099-18FE-76BC-6B65D0575651}"/>
              </a:ext>
            </a:extLst>
          </p:cNvPr>
          <p:cNvSpPr/>
          <p:nvPr/>
        </p:nvSpPr>
        <p:spPr>
          <a:xfrm>
            <a:off x="4073769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8EB86DB-621E-110B-9183-D260022CFD01}"/>
              </a:ext>
            </a:extLst>
          </p:cNvPr>
          <p:cNvSpPr/>
          <p:nvPr/>
        </p:nvSpPr>
        <p:spPr>
          <a:xfrm>
            <a:off x="6021185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D885FA-355C-0123-2230-AC558039818A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63622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E79F44-885D-8994-CA9D-CBF7042342A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693019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05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07548B-8C4C-4BD7-89D6-584304BB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Network/Graph data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7AED112D-BC3A-EA44-A37A-93015C3D06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79BE6A29-6E4E-BD4D-9226-8297F0DBA63D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4FAEF39-D340-F24A-B9A6-CB2D3FFD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74" y="5818956"/>
            <a:ext cx="708715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900" i="1">
                <a:solidFill>
                  <a:srgbClr val="0000FF"/>
                </a:solidFill>
                <a:cs typeface="Arial" panose="020B0604020202020204" pitchFamily="34" charset="0"/>
              </a:rPr>
              <a:t>Beyond Labeling: Using Clustering to Build Network Behavioral Profiles of Malware Families</a:t>
            </a:r>
            <a:r>
              <a:rPr lang="en-US" altLang="en-US" sz="900" i="1">
                <a:cs typeface="Arial" panose="020B0604020202020204" pitchFamily="34" charset="0"/>
              </a:rPr>
              <a:t>. Azqa Nadeem, Christian </a:t>
            </a:r>
            <a:r>
              <a:rPr lang="en-US" altLang="en-US" sz="900" i="1" err="1">
                <a:cs typeface="Arial" panose="020B0604020202020204" pitchFamily="34" charset="0"/>
              </a:rPr>
              <a:t>Hammerschmidt</a:t>
            </a:r>
            <a:r>
              <a:rPr lang="en-US" altLang="en-US" sz="900" i="1">
                <a:cs typeface="Arial" panose="020B0604020202020204" pitchFamily="34" charset="0"/>
              </a:rPr>
              <a:t>, </a:t>
            </a:r>
          </a:p>
          <a:p>
            <a:pPr defTabSz="914400"/>
            <a:r>
              <a:rPr lang="en-US" altLang="en-US" sz="900" i="1">
                <a:cs typeface="Arial" panose="020B0604020202020204" pitchFamily="34" charset="0"/>
              </a:rPr>
              <a:t>Carlos H. </a:t>
            </a:r>
            <a:r>
              <a:rPr lang="en-US" altLang="en-US" sz="900" i="1" err="1">
                <a:cs typeface="Arial" panose="020B0604020202020204" pitchFamily="34" charset="0"/>
              </a:rPr>
              <a:t>Ganan</a:t>
            </a:r>
            <a:r>
              <a:rPr lang="en-US" altLang="en-US" sz="900" i="1">
                <a:cs typeface="Arial" panose="020B0604020202020204" pitchFamily="34" charset="0"/>
              </a:rPr>
              <a:t>, Sicco </a:t>
            </a:r>
            <a:r>
              <a:rPr lang="en-US" altLang="en-US" sz="900" i="1" err="1">
                <a:cs typeface="Arial" panose="020B0604020202020204" pitchFamily="34" charset="0"/>
              </a:rPr>
              <a:t>Verwer</a:t>
            </a:r>
            <a:r>
              <a:rPr lang="en-US" altLang="en-US" sz="900" i="1">
                <a:cs typeface="Arial" panose="020B0604020202020204" pitchFamily="34" charset="0"/>
              </a:rPr>
              <a:t>. In Malware Analysis using Artificial Intelligence and Deep Learning, Springer, 2020. (Forthcoming)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DCD952-A1D4-8549-B6EE-133DC14B9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2" b="2406"/>
          <a:stretch/>
        </p:blipFill>
        <p:spPr>
          <a:xfrm>
            <a:off x="1500452" y="1129715"/>
            <a:ext cx="4985458" cy="4598569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A5FEF5A5-F82C-5A49-A7AD-6445E4440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73" y="6166989"/>
            <a:ext cx="708715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900" i="1">
                <a:solidFill>
                  <a:srgbClr val="0000FF"/>
                </a:solidFill>
                <a:cs typeface="Arial" panose="020B0604020202020204" pitchFamily="34" charset="0"/>
              </a:rPr>
              <a:t>Hybrid Connection and Host Clustering for Community Detection in Spatial-temporal Network Data</a:t>
            </a:r>
            <a:r>
              <a:rPr lang="en-US" altLang="en-US" sz="900" i="1">
                <a:cs typeface="Arial" panose="020B0604020202020204" pitchFamily="34" charset="0"/>
              </a:rPr>
              <a:t>. Mark Patrick </a:t>
            </a:r>
            <a:r>
              <a:rPr lang="en-US" altLang="en-US" sz="900" i="1" err="1">
                <a:cs typeface="Arial" panose="020B0604020202020204" pitchFamily="34" charset="0"/>
              </a:rPr>
              <a:t>Roeling</a:t>
            </a:r>
            <a:r>
              <a:rPr lang="en-US" altLang="en-US" sz="900" i="1">
                <a:cs typeface="Arial" panose="020B0604020202020204" pitchFamily="34" charset="0"/>
              </a:rPr>
              <a:t>, Azqa Nadeem, Sicco </a:t>
            </a:r>
            <a:r>
              <a:rPr lang="en-US" altLang="en-US" sz="900" i="1" err="1">
                <a:cs typeface="Arial" panose="020B0604020202020204" pitchFamily="34" charset="0"/>
              </a:rPr>
              <a:t>Verwer</a:t>
            </a:r>
            <a:r>
              <a:rPr lang="en-US" altLang="en-US" sz="900" i="1">
                <a:cs typeface="Arial" panose="020B0604020202020204" pitchFamily="34" charset="0"/>
              </a:rPr>
              <a:t>. In Machine Learning for Cybersecurity (MLCS), 2020</a:t>
            </a:r>
          </a:p>
        </p:txBody>
      </p:sp>
    </p:spTree>
    <p:extLst>
      <p:ext uri="{BB962C8B-B14F-4D97-AF65-F5344CB8AC3E}">
        <p14:creationId xmlns:p14="http://schemas.microsoft.com/office/powerpoint/2010/main" val="660031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07548B-8C4C-4BD7-89D6-584304BB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Community detection</a:t>
            </a:r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7AED112D-BC3A-EA44-A37A-93015C3D06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64274" tIns="32137" rIns="64274" bIns="32137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79BE6A29-6E4E-BD4D-9226-8297F0DBA63D}" type="slidenum">
              <a:rPr lang="en-US" dirty="0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0FF81F-C5B3-2082-D582-B35A4E4A2BF0}"/>
              </a:ext>
            </a:extLst>
          </p:cNvPr>
          <p:cNvGrpSpPr/>
          <p:nvPr/>
        </p:nvGrpSpPr>
        <p:grpSpPr>
          <a:xfrm>
            <a:off x="1898073" y="1129715"/>
            <a:ext cx="5263638" cy="4702834"/>
            <a:chOff x="1898073" y="1129715"/>
            <a:chExt cx="5263638" cy="47028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DCD952-A1D4-8549-B6EE-133DC14B9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2" b="2406"/>
            <a:stretch/>
          </p:blipFill>
          <p:spPr>
            <a:xfrm>
              <a:off x="2114871" y="1129715"/>
              <a:ext cx="4985458" cy="4598569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B22D5ED-150A-45F9-1308-52B4F21E09D9}"/>
                </a:ext>
              </a:extLst>
            </p:cNvPr>
            <p:cNvSpPr/>
            <p:nvPr/>
          </p:nvSpPr>
          <p:spPr bwMode="auto">
            <a:xfrm>
              <a:off x="3610073" y="1129716"/>
              <a:ext cx="2056436" cy="1779740"/>
            </a:xfrm>
            <a:prstGeom prst="ellipse">
              <a:avLst/>
            </a:prstGeom>
            <a:solidFill>
              <a:srgbClr val="0070C0">
                <a:alpha val="5723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2D41DE0-E1DF-B0F9-7D0A-7F3387906417}"/>
                </a:ext>
              </a:extLst>
            </p:cNvPr>
            <p:cNvSpPr/>
            <p:nvPr/>
          </p:nvSpPr>
          <p:spPr bwMode="auto">
            <a:xfrm>
              <a:off x="5355200" y="1792473"/>
              <a:ext cx="1806511" cy="2156072"/>
            </a:xfrm>
            <a:prstGeom prst="ellipse">
              <a:avLst/>
            </a:prstGeom>
            <a:solidFill>
              <a:srgbClr val="0070C0">
                <a:alpha val="5723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965A755-36B0-C0A2-6172-03C7D9C6D319}"/>
                </a:ext>
              </a:extLst>
            </p:cNvPr>
            <p:cNvSpPr/>
            <p:nvPr/>
          </p:nvSpPr>
          <p:spPr bwMode="auto">
            <a:xfrm>
              <a:off x="3859998" y="3013721"/>
              <a:ext cx="2263711" cy="1918497"/>
            </a:xfrm>
            <a:prstGeom prst="ellipse">
              <a:avLst/>
            </a:prstGeom>
            <a:solidFill>
              <a:srgbClr val="0070C0">
                <a:alpha val="31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BBC3E2D-8118-9485-042B-DD141C5416A5}"/>
                </a:ext>
              </a:extLst>
            </p:cNvPr>
            <p:cNvSpPr/>
            <p:nvPr/>
          </p:nvSpPr>
          <p:spPr bwMode="auto">
            <a:xfrm>
              <a:off x="2452255" y="2479964"/>
              <a:ext cx="1469125" cy="1590498"/>
            </a:xfrm>
            <a:prstGeom prst="ellipse">
              <a:avLst/>
            </a:prstGeom>
            <a:solidFill>
              <a:srgbClr val="92D050">
                <a:alpha val="21015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D090DA-4799-E16B-9CDF-7085C4D9D12F}"/>
                </a:ext>
              </a:extLst>
            </p:cNvPr>
            <p:cNvSpPr/>
            <p:nvPr/>
          </p:nvSpPr>
          <p:spPr bwMode="auto">
            <a:xfrm>
              <a:off x="1898073" y="4007604"/>
              <a:ext cx="2263711" cy="1720679"/>
            </a:xfrm>
            <a:prstGeom prst="ellipse">
              <a:avLst/>
            </a:prstGeom>
            <a:solidFill>
              <a:srgbClr val="92D050">
                <a:alpha val="21015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459E5D1-A6E3-F952-8A69-6EB0F6D89B8C}"/>
                </a:ext>
              </a:extLst>
            </p:cNvPr>
            <p:cNvSpPr/>
            <p:nvPr/>
          </p:nvSpPr>
          <p:spPr bwMode="auto">
            <a:xfrm>
              <a:off x="4572000" y="4779866"/>
              <a:ext cx="1334911" cy="1052683"/>
            </a:xfrm>
            <a:prstGeom prst="ellipse">
              <a:avLst/>
            </a:prstGeom>
            <a:solidFill>
              <a:srgbClr val="92D050">
                <a:alpha val="21015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403DB7-F4E3-38A2-40BD-E851F87B0C3E}"/>
              </a:ext>
            </a:extLst>
          </p:cNvPr>
          <p:cNvGrpSpPr/>
          <p:nvPr/>
        </p:nvGrpSpPr>
        <p:grpSpPr>
          <a:xfrm rot="5400000">
            <a:off x="6099786" y="3081054"/>
            <a:ext cx="4528509" cy="761126"/>
            <a:chOff x="453709" y="5639673"/>
            <a:chExt cx="5637351" cy="86677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2B6D185-4B46-C859-B518-DED063C0A858}"/>
                </a:ext>
              </a:extLst>
            </p:cNvPr>
            <p:cNvSpPr/>
            <p:nvPr/>
          </p:nvSpPr>
          <p:spPr>
            <a:xfrm>
              <a:off x="453709" y="5811123"/>
              <a:ext cx="1438275" cy="523875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train data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33BF55-571B-90ED-F9DD-60A9876623A3}"/>
                </a:ext>
              </a:extLst>
            </p:cNvPr>
            <p:cNvSpPr/>
            <p:nvPr/>
          </p:nvSpPr>
          <p:spPr>
            <a:xfrm>
              <a:off x="2302130" y="5639673"/>
              <a:ext cx="1619250" cy="86677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/>
                <a:t>learning</a:t>
              </a:r>
            </a:p>
            <a:p>
              <a:pPr algn="ctr"/>
              <a:r>
                <a:rPr lang="en-US" sz="2100"/>
                <a:t>algorithm</a:t>
              </a:r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A6641C11-0F00-33F9-41EB-CBDFA81DA63C}"/>
                </a:ext>
              </a:extLst>
            </p:cNvPr>
            <p:cNvSpPr/>
            <p:nvPr/>
          </p:nvSpPr>
          <p:spPr>
            <a:xfrm>
              <a:off x="4249546" y="5706348"/>
              <a:ext cx="1841514" cy="742950"/>
            </a:xfrm>
            <a:prstGeom prst="diamond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model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97BFD0-DFA4-6FF0-2393-4FCA0B952F48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1891983" y="6073060"/>
              <a:ext cx="41014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9A007B-4065-4890-A51F-B3D331EE5D87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3921380" y="6073061"/>
              <a:ext cx="328166" cy="476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009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BBBF-48C1-944B-A3C6-B9DC9535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Use heatmaps to </a:t>
            </a:r>
            <a:r>
              <a:rPr lang="en-NL">
                <a:solidFill>
                  <a:srgbClr val="FFC000"/>
                </a:solidFill>
              </a:rPr>
              <a:t>visualize</a:t>
            </a:r>
            <a:r>
              <a:rPr lang="en-NL"/>
              <a:t> groups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B3320-DE4C-804B-9A55-6CE9908A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587"/>
            <a:ext cx="4241358" cy="398482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E4E09-0441-F946-BCB6-1A7917501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224"/>
          <a:stretch/>
        </p:blipFill>
        <p:spPr>
          <a:xfrm>
            <a:off x="4330156" y="1436587"/>
            <a:ext cx="4671603" cy="39848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51A0E-6374-8D44-BFF9-24C146B1CEA7}"/>
              </a:ext>
            </a:extLst>
          </p:cNvPr>
          <p:cNvSpPr txBox="1"/>
          <p:nvPr/>
        </p:nvSpPr>
        <p:spPr>
          <a:xfrm>
            <a:off x="2536232" y="5594137"/>
            <a:ext cx="2523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R</a:t>
            </a:r>
            <a:r>
              <a:rPr lang="en-NL"/>
              <a:t>ow = connection</a:t>
            </a:r>
          </a:p>
          <a:p>
            <a:r>
              <a:rPr lang="en-NL"/>
              <a:t>Column = time</a:t>
            </a:r>
          </a:p>
          <a:p>
            <a:r>
              <a:rPr lang="en-NL"/>
              <a:t>Cell = Bytes transfered</a:t>
            </a:r>
          </a:p>
        </p:txBody>
      </p:sp>
    </p:spTree>
    <p:extLst>
      <p:ext uri="{BB962C8B-B14F-4D97-AF65-F5344CB8AC3E}">
        <p14:creationId xmlns:p14="http://schemas.microsoft.com/office/powerpoint/2010/main" val="1480668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816-88CB-A244-9403-10C2C94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These are all Data Mining skills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4BF77C2-A4AF-F82D-945C-20F81332A2EF}"/>
              </a:ext>
            </a:extLst>
          </p:cNvPr>
          <p:cNvSpPr/>
          <p:nvPr/>
        </p:nvSpPr>
        <p:spPr>
          <a:xfrm>
            <a:off x="2225348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F697F-5099-18FE-76BC-6B65D0575651}"/>
              </a:ext>
            </a:extLst>
          </p:cNvPr>
          <p:cNvSpPr/>
          <p:nvPr/>
        </p:nvSpPr>
        <p:spPr>
          <a:xfrm>
            <a:off x="4073769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8EB86DB-621E-110B-9183-D260022CFD01}"/>
              </a:ext>
            </a:extLst>
          </p:cNvPr>
          <p:cNvSpPr/>
          <p:nvPr/>
        </p:nvSpPr>
        <p:spPr>
          <a:xfrm>
            <a:off x="6021185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D885FA-355C-0123-2230-AC558039818A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63622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E79F44-885D-8994-CA9D-CBF7042342A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693019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FDDAE9-1BAA-2587-DD95-931CDDB2F9A1}"/>
              </a:ext>
            </a:extLst>
          </p:cNvPr>
          <p:cNvSpPr/>
          <p:nvPr/>
        </p:nvSpPr>
        <p:spPr bwMode="auto">
          <a:xfrm>
            <a:off x="917576" y="1968909"/>
            <a:ext cx="2917756" cy="431390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L" sz="240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We take data as is, but select features using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894097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816-88CB-A244-9403-10C2C94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These are all Data Mining skills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4BF77C2-A4AF-F82D-945C-20F81332A2EF}"/>
              </a:ext>
            </a:extLst>
          </p:cNvPr>
          <p:cNvSpPr/>
          <p:nvPr/>
        </p:nvSpPr>
        <p:spPr>
          <a:xfrm>
            <a:off x="2225348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F697F-5099-18FE-76BC-6B65D0575651}"/>
              </a:ext>
            </a:extLst>
          </p:cNvPr>
          <p:cNvSpPr/>
          <p:nvPr/>
        </p:nvSpPr>
        <p:spPr>
          <a:xfrm>
            <a:off x="4073769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8EB86DB-621E-110B-9183-D260022CFD01}"/>
              </a:ext>
            </a:extLst>
          </p:cNvPr>
          <p:cNvSpPr/>
          <p:nvPr/>
        </p:nvSpPr>
        <p:spPr>
          <a:xfrm>
            <a:off x="6021185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D885FA-355C-0123-2230-AC558039818A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63622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E79F44-885D-8994-CA9D-CBF7042342A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693019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FDDAE9-1BAA-2587-DD95-931CDDB2F9A1}"/>
              </a:ext>
            </a:extLst>
          </p:cNvPr>
          <p:cNvSpPr/>
          <p:nvPr/>
        </p:nvSpPr>
        <p:spPr bwMode="auto">
          <a:xfrm>
            <a:off x="917576" y="1968909"/>
            <a:ext cx="2917756" cy="431390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L" sz="240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We take data as is, but select features using domain knowledge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D7AD0-4A05-1ABB-BF21-4B14299B1C50}"/>
              </a:ext>
            </a:extLst>
          </p:cNvPr>
          <p:cNvSpPr/>
          <p:nvPr/>
        </p:nvSpPr>
        <p:spPr bwMode="auto">
          <a:xfrm>
            <a:off x="3991788" y="1701799"/>
            <a:ext cx="4085411" cy="263919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L" sz="240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We cluster using clustering approaches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51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Nergis </a:t>
            </a:r>
            <a:r>
              <a:rPr lang="en-US" err="1">
                <a:ea typeface="ＭＳ Ｐゴシック"/>
              </a:rPr>
              <a:t>Tömen</a:t>
            </a:r>
            <a:endParaRPr lang="en-US">
              <a:ea typeface="ＭＳ Ｐゴシック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544" y="1460065"/>
            <a:ext cx="8234324" cy="5038981"/>
          </a:xfrm>
        </p:spPr>
        <p:txBody>
          <a:bodyPr/>
          <a:lstStyle/>
          <a:p>
            <a:pPr marL="194945" indent="-194945"/>
            <a:r>
              <a:rPr lang="en-US" sz="1800">
                <a:ea typeface="ＭＳ Ｐゴシック"/>
              </a:rPr>
              <a:t>Assistant Professor at Intelligent Systems (INSY)</a:t>
            </a:r>
            <a:endParaRPr lang="en-US" sz="1800"/>
          </a:p>
          <a:p>
            <a:pPr marL="194945" indent="-194945"/>
            <a:r>
              <a:rPr lang="en-US" sz="1800">
                <a:ea typeface="ＭＳ Ｐゴシック"/>
              </a:rPr>
              <a:t>Topics: Biologically-inspired machine vision, neuromorphic computing</a:t>
            </a:r>
          </a:p>
          <a:p>
            <a:pPr marL="194945" indent="-194945"/>
            <a:r>
              <a:rPr lang="en-US" sz="1800">
                <a:ea typeface="+mn-lt"/>
                <a:cs typeface="+mn-lt"/>
              </a:rPr>
              <a:t>Labs: 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n-lt"/>
                <a:cs typeface="+mn-lt"/>
                <a:hlinkClick r:id="rId3"/>
              </a:rPr>
              <a:t>Computer Vision Lab</a:t>
            </a:r>
            <a:r>
              <a:rPr lang="en-US" sz="1800">
                <a:ea typeface="+mn-lt"/>
                <a:cs typeface="+mn-lt"/>
              </a:rPr>
              <a:t> (member)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n-lt"/>
                <a:cs typeface="+mn-lt"/>
                <a:hlinkClick r:id="rId4"/>
              </a:rPr>
              <a:t>Biomorphic Intelligence Lab</a:t>
            </a:r>
            <a:r>
              <a:rPr lang="en-US" sz="1800">
                <a:ea typeface="+mn-lt"/>
                <a:cs typeface="+mn-lt"/>
              </a:rPr>
              <a:t> (director) 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n-lt"/>
                <a:cs typeface="+mn-lt"/>
                <a:hlinkClick r:id="rId5"/>
              </a:rPr>
              <a:t>Biomedical Intervention Optimisation Lab</a:t>
            </a:r>
            <a:r>
              <a:rPr lang="en-US" sz="1800">
                <a:ea typeface="+mn-lt"/>
                <a:cs typeface="+mn-lt"/>
              </a:rPr>
              <a:t> (director)</a:t>
            </a:r>
            <a:endParaRPr lang="en-US" sz="1800">
              <a:ea typeface="ＭＳ Ｐゴシック"/>
            </a:endParaRPr>
          </a:p>
          <a:p>
            <a:pPr marL="194945" indent="-194945"/>
            <a:endParaRPr lang="en-US" sz="1800">
              <a:ea typeface="ＭＳ Ｐゴシック"/>
            </a:endParaRPr>
          </a:p>
          <a:p>
            <a:pPr marL="194945" indent="-194945"/>
            <a:r>
              <a:rPr lang="en-US" sz="1800">
                <a:ea typeface="ＭＳ Ｐゴシック"/>
              </a:rPr>
              <a:t>Teaching:</a:t>
            </a:r>
          </a:p>
          <a:p>
            <a:pPr marL="575945" lvl="1"/>
            <a:r>
              <a:rPr lang="en-US">
                <a:ea typeface="ＭＳ Ｐゴシック"/>
              </a:rPr>
              <a:t>(MSc) Seminar Computer Vision by Deep Learning</a:t>
            </a:r>
            <a:endParaRPr lang="en-US">
              <a:ea typeface="ＭＳ Ｐゴシック"/>
              <a:cs typeface="Tahoma"/>
            </a:endParaRPr>
          </a:p>
          <a:p>
            <a:pPr marL="575945" lvl="1"/>
            <a:r>
              <a:rPr lang="en-US">
                <a:ea typeface="ＭＳ Ｐゴシック"/>
                <a:cs typeface="Tahoma"/>
              </a:rPr>
              <a:t>(MSc) Machine Learning 2</a:t>
            </a:r>
          </a:p>
          <a:p>
            <a:pPr marL="575945" lvl="1"/>
            <a:r>
              <a:rPr lang="en-US">
                <a:ea typeface="ＭＳ Ｐゴシック"/>
                <a:cs typeface="Tahoma"/>
              </a:rPr>
              <a:t>(BSc) Data Mining</a:t>
            </a:r>
          </a:p>
          <a:p>
            <a:pPr marL="575945" lvl="1"/>
            <a:endParaRPr lang="en-US">
              <a:ea typeface="ＭＳ Ｐゴシック"/>
              <a:cs typeface="Tahoma"/>
            </a:endParaRPr>
          </a:p>
          <a:p>
            <a:pPr marL="194945" indent="-194945"/>
            <a:r>
              <a:rPr lang="en-US" sz="1800">
                <a:ea typeface="ＭＳ Ｐゴシック"/>
                <a:cs typeface="Tahoma"/>
              </a:rPr>
              <a:t>Topics covered in this course:</a:t>
            </a:r>
          </a:p>
          <a:p>
            <a:pPr marL="575945" lvl="1"/>
            <a:r>
              <a:rPr lang="en-US">
                <a:ea typeface="ＭＳ Ｐゴシック"/>
                <a:cs typeface="Tahoma"/>
              </a:rPr>
              <a:t>Matrices, PCA, Matrix decomposition, Recommender systems</a:t>
            </a:r>
          </a:p>
          <a:p>
            <a:pPr marL="575945" lvl="1"/>
            <a:endParaRPr lang="en-US">
              <a:ea typeface="ＭＳ Ｐゴシック"/>
              <a:cs typeface="Tahoma"/>
            </a:endParaRPr>
          </a:p>
        </p:txBody>
      </p:sp>
      <p:pic>
        <p:nvPicPr>
          <p:cNvPr id="4" name="Picture 3" descr="A person with short hair wearing a striped shirt&#10;&#10;Description automatically generated">
            <a:extLst>
              <a:ext uri="{FF2B5EF4-FFF2-40B4-BE49-F238E27FC236}">
                <a16:creationId xmlns:a16="http://schemas.microsoft.com/office/drawing/2014/main" id="{3E6BDC9F-4E83-5827-816F-C5AEAD0D1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605" y="2884281"/>
            <a:ext cx="19907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33"/>
    </mc:Choice>
    <mc:Fallback xmlns="">
      <p:transition spd="slow" advTm="10453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7239F4-7CB4-08AD-B706-C3E25BDDC52A}"/>
              </a:ext>
            </a:extLst>
          </p:cNvPr>
          <p:cNvSpPr/>
          <p:nvPr/>
        </p:nvSpPr>
        <p:spPr>
          <a:xfrm>
            <a:off x="6191555" y="4210049"/>
            <a:ext cx="1515869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224172-6A82-1D41-4B20-A2D0FA273D5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41942" y="3805237"/>
            <a:ext cx="7548" cy="40481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05A816-88CB-A244-9403-10C2C94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These are all Data Mining skills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4BF77C2-A4AF-F82D-945C-20F81332A2EF}"/>
              </a:ext>
            </a:extLst>
          </p:cNvPr>
          <p:cNvSpPr/>
          <p:nvPr/>
        </p:nvSpPr>
        <p:spPr>
          <a:xfrm>
            <a:off x="2225348" y="3167062"/>
            <a:ext cx="1438275" cy="523875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train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F697F-5099-18FE-76BC-6B65D0575651}"/>
              </a:ext>
            </a:extLst>
          </p:cNvPr>
          <p:cNvSpPr/>
          <p:nvPr/>
        </p:nvSpPr>
        <p:spPr>
          <a:xfrm>
            <a:off x="4073769" y="2995612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learning</a:t>
            </a:r>
          </a:p>
          <a:p>
            <a:pPr algn="ctr"/>
            <a:r>
              <a:rPr lang="en-US" sz="2100"/>
              <a:t>algorithm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8EB86DB-621E-110B-9183-D260022CFD01}"/>
              </a:ext>
            </a:extLst>
          </p:cNvPr>
          <p:cNvSpPr/>
          <p:nvPr/>
        </p:nvSpPr>
        <p:spPr>
          <a:xfrm>
            <a:off x="6021185" y="3062287"/>
            <a:ext cx="1841514" cy="74295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/>
              <a:t>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D885FA-355C-0123-2230-AC558039818A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63622" y="3428999"/>
            <a:ext cx="410147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E79F44-885D-8994-CA9D-CBF7042342A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693019" y="3429000"/>
            <a:ext cx="328166" cy="47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FDDAE9-1BAA-2587-DD95-931CDDB2F9A1}"/>
              </a:ext>
            </a:extLst>
          </p:cNvPr>
          <p:cNvSpPr/>
          <p:nvPr/>
        </p:nvSpPr>
        <p:spPr bwMode="auto">
          <a:xfrm>
            <a:off x="917576" y="1968909"/>
            <a:ext cx="2917756" cy="431390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L" sz="240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We take data as is, but select features using domain knowledge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D7AD0-4A05-1ABB-BF21-4B14299B1C50}"/>
              </a:ext>
            </a:extLst>
          </p:cNvPr>
          <p:cNvSpPr/>
          <p:nvPr/>
        </p:nvSpPr>
        <p:spPr bwMode="auto">
          <a:xfrm>
            <a:off x="3991788" y="1701799"/>
            <a:ext cx="4085411" cy="458101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L" sz="240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We cluster using clustering approaches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L" sz="240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and make the results (gained knowledge) insightful using heatmaps</a:t>
            </a:r>
          </a:p>
        </p:txBody>
      </p:sp>
    </p:spTree>
    <p:extLst>
      <p:ext uri="{BB962C8B-B14F-4D97-AF65-F5344CB8AC3E}">
        <p14:creationId xmlns:p14="http://schemas.microsoft.com/office/powerpoint/2010/main" val="247060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816-88CB-A244-9403-10C2C94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ea typeface="ＭＳ Ｐゴシック"/>
              </a:rPr>
              <a:t>Why is it hard ?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6B60C5-5FFA-5674-3DC1-F9E527E96F42}"/>
              </a:ext>
            </a:extLst>
          </p:cNvPr>
          <p:cNvSpPr/>
          <p:nvPr/>
        </p:nvSpPr>
        <p:spPr>
          <a:xfrm>
            <a:off x="2131417" y="2041231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Volume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BC0BC-F321-9BDF-A835-4D5AA314893E}"/>
              </a:ext>
            </a:extLst>
          </p:cNvPr>
          <p:cNvSpPr/>
          <p:nvPr/>
        </p:nvSpPr>
        <p:spPr>
          <a:xfrm>
            <a:off x="4121495" y="2041231"/>
            <a:ext cx="1619250" cy="866775"/>
          </a:xfrm>
          <a:prstGeom prst="rect">
            <a:avLst/>
          </a:prstGeom>
          <a:solidFill>
            <a:srgbClr val="ED7D3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Velocity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6C37E-DBC7-E662-8BAE-8194331CA421}"/>
              </a:ext>
            </a:extLst>
          </p:cNvPr>
          <p:cNvSpPr/>
          <p:nvPr/>
        </p:nvSpPr>
        <p:spPr>
          <a:xfrm>
            <a:off x="6057299" y="2041231"/>
            <a:ext cx="1619250" cy="861912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Variety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83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816-88CB-A244-9403-10C2C94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ea typeface="ＭＳ Ｐゴシック"/>
              </a:rPr>
              <a:t>Why is it hard ?</a:t>
            </a:r>
            <a:endParaRPr lang="en-US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94D4E6F7-1434-9AFB-19F5-F17E238F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30" y="3496590"/>
            <a:ext cx="1816963" cy="18095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4F71E5-0161-407F-B094-3F2A7DAD7205}"/>
              </a:ext>
            </a:extLst>
          </p:cNvPr>
          <p:cNvSpPr txBox="1"/>
          <p:nvPr/>
        </p:nvSpPr>
        <p:spPr>
          <a:xfrm>
            <a:off x="2472241" y="5407508"/>
            <a:ext cx="15222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Tahoma"/>
                <a:cs typeface="Tahoma"/>
              </a:rPr>
              <a:t>Need scalable algorithms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6B60C5-5FFA-5674-3DC1-F9E527E96F42}"/>
              </a:ext>
            </a:extLst>
          </p:cNvPr>
          <p:cNvSpPr/>
          <p:nvPr/>
        </p:nvSpPr>
        <p:spPr>
          <a:xfrm>
            <a:off x="2131417" y="2041231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Volume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BC0BC-F321-9BDF-A835-4D5AA314893E}"/>
              </a:ext>
            </a:extLst>
          </p:cNvPr>
          <p:cNvSpPr/>
          <p:nvPr/>
        </p:nvSpPr>
        <p:spPr>
          <a:xfrm>
            <a:off x="4121495" y="2041231"/>
            <a:ext cx="1619250" cy="866775"/>
          </a:xfrm>
          <a:prstGeom prst="rect">
            <a:avLst/>
          </a:prstGeom>
          <a:solidFill>
            <a:srgbClr val="ED7D3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Velocity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6C37E-DBC7-E662-8BAE-8194331CA421}"/>
              </a:ext>
            </a:extLst>
          </p:cNvPr>
          <p:cNvSpPr/>
          <p:nvPr/>
        </p:nvSpPr>
        <p:spPr>
          <a:xfrm>
            <a:off x="6057299" y="2041231"/>
            <a:ext cx="1619250" cy="861912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Variety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6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816-88CB-A244-9403-10C2C94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ea typeface="ＭＳ Ｐゴシック"/>
              </a:rPr>
              <a:t>Why is it hard ?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6B60C5-5FFA-5674-3DC1-F9E527E96F42}"/>
              </a:ext>
            </a:extLst>
          </p:cNvPr>
          <p:cNvSpPr/>
          <p:nvPr/>
        </p:nvSpPr>
        <p:spPr>
          <a:xfrm>
            <a:off x="2131417" y="2041231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Volume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BC0BC-F321-9BDF-A835-4D5AA314893E}"/>
              </a:ext>
            </a:extLst>
          </p:cNvPr>
          <p:cNvSpPr/>
          <p:nvPr/>
        </p:nvSpPr>
        <p:spPr>
          <a:xfrm>
            <a:off x="4121495" y="2041231"/>
            <a:ext cx="1619250" cy="866775"/>
          </a:xfrm>
          <a:prstGeom prst="rect">
            <a:avLst/>
          </a:prstGeom>
          <a:solidFill>
            <a:srgbClr val="ED7D3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Velocity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6C37E-DBC7-E662-8BAE-8194331CA421}"/>
              </a:ext>
            </a:extLst>
          </p:cNvPr>
          <p:cNvSpPr/>
          <p:nvPr/>
        </p:nvSpPr>
        <p:spPr>
          <a:xfrm>
            <a:off x="6057299" y="2041231"/>
            <a:ext cx="1619250" cy="861912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Variety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7CD96-54D1-7933-BEE4-1BCEE5A75B38}"/>
              </a:ext>
            </a:extLst>
          </p:cNvPr>
          <p:cNvSpPr txBox="1"/>
          <p:nvPr/>
        </p:nvSpPr>
        <p:spPr>
          <a:xfrm>
            <a:off x="4062714" y="4853032"/>
            <a:ext cx="16681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Tahoma"/>
                <a:cs typeface="Tahoma"/>
              </a:rPr>
              <a:t>Need approximate yet accurate estimates</a:t>
            </a:r>
            <a:endParaRPr lang="en-US"/>
          </a:p>
        </p:txBody>
      </p:sp>
      <p:pic>
        <p:nvPicPr>
          <p:cNvPr id="5" name="Graphic 4" descr="Postit Notes outline">
            <a:extLst>
              <a:ext uri="{FF2B5EF4-FFF2-40B4-BE49-F238E27FC236}">
                <a16:creationId xmlns:a16="http://schemas.microsoft.com/office/drawing/2014/main" id="{B21133EF-AC1E-135D-072A-B04D97CF5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8456" y="3652736"/>
            <a:ext cx="914400" cy="914400"/>
          </a:xfrm>
          <a:prstGeom prst="rect">
            <a:avLst/>
          </a:prstGeom>
        </p:spPr>
      </p:pic>
      <p:pic>
        <p:nvPicPr>
          <p:cNvPr id="6" name="Graphic 5" descr="Postit Notes outline">
            <a:extLst>
              <a:ext uri="{FF2B5EF4-FFF2-40B4-BE49-F238E27FC236}">
                <a16:creationId xmlns:a16="http://schemas.microsoft.com/office/drawing/2014/main" id="{B575AF30-90CB-71AF-E866-06696EB6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260" y="3652736"/>
            <a:ext cx="914400" cy="914400"/>
          </a:xfrm>
          <a:prstGeom prst="rect">
            <a:avLst/>
          </a:prstGeom>
        </p:spPr>
      </p:pic>
      <p:pic>
        <p:nvPicPr>
          <p:cNvPr id="7" name="Graphic 6" descr="Postit Notes outline">
            <a:extLst>
              <a:ext uri="{FF2B5EF4-FFF2-40B4-BE49-F238E27FC236}">
                <a16:creationId xmlns:a16="http://schemas.microsoft.com/office/drawing/2014/main" id="{278F3ABF-DAC0-650A-53F4-63C202AB5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881" y="36040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35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A816-88CB-A244-9403-10C2C948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ea typeface="ＭＳ Ｐゴシック"/>
              </a:rPr>
              <a:t>Why is it hard ?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6B60C5-5FFA-5674-3DC1-F9E527E96F42}"/>
              </a:ext>
            </a:extLst>
          </p:cNvPr>
          <p:cNvSpPr/>
          <p:nvPr/>
        </p:nvSpPr>
        <p:spPr>
          <a:xfrm>
            <a:off x="2131417" y="2041231"/>
            <a:ext cx="1619250" cy="86677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Volume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BC0BC-F321-9BDF-A835-4D5AA314893E}"/>
              </a:ext>
            </a:extLst>
          </p:cNvPr>
          <p:cNvSpPr/>
          <p:nvPr/>
        </p:nvSpPr>
        <p:spPr>
          <a:xfrm>
            <a:off x="4121495" y="2041231"/>
            <a:ext cx="1619250" cy="866775"/>
          </a:xfrm>
          <a:prstGeom prst="rect">
            <a:avLst/>
          </a:prstGeom>
          <a:solidFill>
            <a:srgbClr val="ED7D3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Velocity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6C37E-DBC7-E662-8BAE-8194331CA421}"/>
              </a:ext>
            </a:extLst>
          </p:cNvPr>
          <p:cNvSpPr/>
          <p:nvPr/>
        </p:nvSpPr>
        <p:spPr>
          <a:xfrm>
            <a:off x="6057299" y="2041231"/>
            <a:ext cx="1619250" cy="861912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/>
              <a:t>Variety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7CD96-54D1-7933-BEE4-1BCEE5A75B38}"/>
              </a:ext>
            </a:extLst>
          </p:cNvPr>
          <p:cNvSpPr txBox="1"/>
          <p:nvPr/>
        </p:nvSpPr>
        <p:spPr>
          <a:xfrm>
            <a:off x="6095795" y="4702253"/>
            <a:ext cx="16681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Tahoma"/>
                <a:cs typeface="Tahoma"/>
              </a:rPr>
              <a:t>Adapt to different datatypes, distributions, ..</a:t>
            </a:r>
            <a:endParaRPr lang="en-US"/>
          </a:p>
        </p:txBody>
      </p:sp>
      <p:pic>
        <p:nvPicPr>
          <p:cNvPr id="3" name="Graphic 2" descr="Image with solid fill">
            <a:extLst>
              <a:ext uri="{FF2B5EF4-FFF2-40B4-BE49-F238E27FC236}">
                <a16:creationId xmlns:a16="http://schemas.microsoft.com/office/drawing/2014/main" id="{7D50048B-953F-55BF-16EF-BC531636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0642" y="3691647"/>
            <a:ext cx="671209" cy="671209"/>
          </a:xfrm>
          <a:prstGeom prst="rect">
            <a:avLst/>
          </a:prstGeom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627EEA9D-D9B0-F219-E41A-49C8CAA20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901" y="3759740"/>
            <a:ext cx="530159" cy="535022"/>
          </a:xfrm>
          <a:prstGeom prst="rect">
            <a:avLst/>
          </a:prstGeom>
        </p:spPr>
      </p:pic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68E86BBC-6EAF-2B95-7443-2DA6CB4DB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7105" y="3696511"/>
            <a:ext cx="753895" cy="7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1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COURSE CONTENT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410C8DC-01FF-C16E-907A-377521416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447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541817-6BDE-9195-CE6A-A5770406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accent2"/>
                </a:solidFill>
                <a:ea typeface="ＭＳ Ｐゴシック"/>
              </a:rPr>
              <a:t>Distances</a:t>
            </a:r>
            <a:r>
              <a:rPr lang="en-NL">
                <a:solidFill>
                  <a:srgbClr val="000000"/>
                </a:solidFill>
                <a:ea typeface="ＭＳ Ｐゴシック"/>
              </a:rPr>
              <a:t>, </a:t>
            </a:r>
            <a:r>
              <a:rPr lang="en-NL">
                <a:solidFill>
                  <a:srgbClr val="00B050"/>
                </a:solidFill>
                <a:ea typeface="ＭＳ Ｐゴシック"/>
              </a:rPr>
              <a:t>Matrices</a:t>
            </a:r>
            <a:r>
              <a:rPr lang="en-NL">
                <a:solidFill>
                  <a:srgbClr val="000000"/>
                </a:solidFill>
                <a:ea typeface="ＭＳ Ｐゴシック"/>
              </a:rPr>
              <a:t>, Counting</a:t>
            </a:r>
            <a:endParaRPr lang="en-NL"/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276313C7-A4F0-8C09-1CCB-B063818F0E94}"/>
              </a:ext>
            </a:extLst>
          </p:cNvPr>
          <p:cNvSpPr/>
          <p:nvPr/>
        </p:nvSpPr>
        <p:spPr bwMode="auto">
          <a:xfrm>
            <a:off x="683774" y="1710187"/>
            <a:ext cx="2472775" cy="4199625"/>
          </a:xfrm>
          <a:prstGeom prst="roundRect">
            <a:avLst/>
          </a:prstGeom>
          <a:solidFill>
            <a:srgbClr val="ED7D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Distances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/>
              <a:ea typeface="ＭＳ Ｐゴシック"/>
              <a:cs typeface="Arial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95733-541C-0A52-0223-CFC0E19B1AA2}"/>
              </a:ext>
            </a:extLst>
          </p:cNvPr>
          <p:cNvSpPr txBox="1"/>
          <p:nvPr/>
        </p:nvSpPr>
        <p:spPr>
          <a:xfrm>
            <a:off x="263258" y="2337228"/>
            <a:ext cx="2472775" cy="377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Similarity </a:t>
            </a: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Metrics</a:t>
            </a:r>
            <a:endParaRPr lang="en-NL">
              <a:solidFill>
                <a:schemeClr val="bg1"/>
              </a:solidFill>
            </a:endParaRP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</a:rPr>
              <a:t>Computation</a:t>
            </a:r>
            <a:endParaRPr lang="en-NL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DTW</a:t>
            </a: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Text Embeddings</a:t>
            </a: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Graph Embeddings</a:t>
            </a:r>
          </a:p>
          <a:p>
            <a:pPr>
              <a:lnSpc>
                <a:spcPct val="150000"/>
              </a:lnSpc>
            </a:pPr>
            <a:endParaRPr lang="en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326530-ECE5-B32F-9CAD-F0BF8213A3E8}"/>
              </a:ext>
            </a:extLst>
          </p:cNvPr>
          <p:cNvSpPr/>
          <p:nvPr/>
        </p:nvSpPr>
        <p:spPr bwMode="auto">
          <a:xfrm>
            <a:off x="3673103" y="1699403"/>
            <a:ext cx="2240711" cy="4199625"/>
          </a:xfrm>
          <a:prstGeom prst="round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Matrices</a:t>
            </a:r>
            <a:endParaRPr lang="en-US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543DE-1878-3C82-CC41-CA830378C347}"/>
              </a:ext>
            </a:extLst>
          </p:cNvPr>
          <p:cNvSpPr txBox="1"/>
          <p:nvPr/>
        </p:nvSpPr>
        <p:spPr>
          <a:xfrm>
            <a:off x="3153931" y="2517337"/>
            <a:ext cx="2658349" cy="33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>
                <a:solidFill>
                  <a:schemeClr val="bg1"/>
                </a:solidFill>
                <a:ea typeface="Tahoma"/>
                <a:cs typeface="Tahoma"/>
              </a:rPr>
              <a:t>Representation</a:t>
            </a: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Properties</a:t>
            </a:r>
            <a:endParaRPr lang="en-NL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</a:rPr>
              <a:t>Operations </a:t>
            </a:r>
            <a:endParaRPr lang="en-NL" kern="0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Factorization</a:t>
            </a: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Decompositions</a:t>
            </a: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Dimensionality red.</a:t>
            </a:r>
            <a:endParaRPr lang="en-NL" kern="0">
              <a:solidFill>
                <a:schemeClr val="bg1"/>
              </a:solidFill>
              <a:cs typeface="Tahoma"/>
            </a:endParaRPr>
          </a:p>
          <a:p>
            <a:pPr>
              <a:lnSpc>
                <a:spcPct val="150000"/>
              </a:lnSpc>
            </a:pPr>
            <a:endParaRPr lang="en-NL"/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D92E18D7-A707-F933-ED14-75AADFD95D5D}"/>
              </a:ext>
            </a:extLst>
          </p:cNvPr>
          <p:cNvSpPr/>
          <p:nvPr/>
        </p:nvSpPr>
        <p:spPr bwMode="auto">
          <a:xfrm>
            <a:off x="6403970" y="1701800"/>
            <a:ext cx="2240711" cy="4199625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Counting</a:t>
            </a:r>
            <a:endParaRPr lang="en-US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1F617-9569-4D3B-4C7B-379E20007EF0}"/>
              </a:ext>
            </a:extLst>
          </p:cNvPr>
          <p:cNvSpPr txBox="1"/>
          <p:nvPr/>
        </p:nvSpPr>
        <p:spPr>
          <a:xfrm>
            <a:off x="5951424" y="2519733"/>
            <a:ext cx="2593579" cy="2528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>
                <a:solidFill>
                  <a:schemeClr val="bg1"/>
                </a:solidFill>
                <a:ea typeface="Tahoma"/>
                <a:cs typeface="Tahoma"/>
              </a:rPr>
              <a:t>Hashing</a:t>
            </a: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Clustering</a:t>
            </a:r>
            <a:endParaRPr lang="en-NL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</a:rPr>
              <a:t>Anomaly detection </a:t>
            </a:r>
            <a:endParaRPr lang="en-NL" kern="0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Sketching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9801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541817-6BDE-9195-CE6A-A5770406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accent2"/>
                </a:solidFill>
                <a:ea typeface="ＭＳ Ｐゴシック"/>
              </a:rPr>
              <a:t>Distances</a:t>
            </a:r>
            <a:r>
              <a:rPr lang="en-NL">
                <a:solidFill>
                  <a:srgbClr val="000000"/>
                </a:solidFill>
                <a:ea typeface="ＭＳ Ｐゴシック"/>
              </a:rPr>
              <a:t>, </a:t>
            </a:r>
            <a:r>
              <a:rPr lang="en-NL">
                <a:solidFill>
                  <a:srgbClr val="00B050"/>
                </a:solidFill>
                <a:ea typeface="ＭＳ Ｐゴシック"/>
              </a:rPr>
              <a:t>Matrices</a:t>
            </a:r>
            <a:r>
              <a:rPr lang="en-NL">
                <a:solidFill>
                  <a:srgbClr val="000000"/>
                </a:solidFill>
                <a:ea typeface="ＭＳ Ｐゴシック"/>
              </a:rPr>
              <a:t>, Counting</a:t>
            </a:r>
            <a:endParaRPr lang="en-NL"/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5C0CD48C-84F5-268C-9A83-CB96D59EEE9F}"/>
              </a:ext>
            </a:extLst>
          </p:cNvPr>
          <p:cNvSpPr/>
          <p:nvPr/>
        </p:nvSpPr>
        <p:spPr bwMode="auto">
          <a:xfrm>
            <a:off x="683774" y="1710187"/>
            <a:ext cx="2472775" cy="4199625"/>
          </a:xfrm>
          <a:prstGeom prst="roundRect">
            <a:avLst/>
          </a:prstGeom>
          <a:solidFill>
            <a:srgbClr val="ED7D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Distances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/>
              <a:ea typeface="ＭＳ Ｐゴシック"/>
              <a:cs typeface="Arial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9ABC8-1514-208E-0C73-C87CFE6D72D9}"/>
              </a:ext>
            </a:extLst>
          </p:cNvPr>
          <p:cNvSpPr txBox="1"/>
          <p:nvPr/>
        </p:nvSpPr>
        <p:spPr>
          <a:xfrm>
            <a:off x="263258" y="2337228"/>
            <a:ext cx="2472775" cy="377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Similarity </a:t>
            </a: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Metrics</a:t>
            </a:r>
            <a:endParaRPr lang="en-NL">
              <a:solidFill>
                <a:schemeClr val="bg1"/>
              </a:solidFill>
            </a:endParaRP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</a:rPr>
              <a:t>Computation</a:t>
            </a:r>
            <a:endParaRPr lang="en-NL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DTW</a:t>
            </a: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Text Embeddings</a:t>
            </a:r>
          </a:p>
          <a:p>
            <a:pPr marL="86169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bg1"/>
                </a:solidFill>
                <a:ea typeface="ＭＳ Ｐゴシック"/>
                <a:cs typeface="Tahoma"/>
              </a:rPr>
              <a:t>Graph Embeddings</a:t>
            </a:r>
          </a:p>
          <a:p>
            <a:pPr>
              <a:lnSpc>
                <a:spcPct val="150000"/>
              </a:lnSpc>
            </a:pPr>
            <a:endParaRPr lang="en-NL"/>
          </a:p>
        </p:txBody>
      </p:sp>
      <p:pic>
        <p:nvPicPr>
          <p:cNvPr id="5" name="Graphic 4" descr="Bar chart with solid fill">
            <a:extLst>
              <a:ext uri="{FF2B5EF4-FFF2-40B4-BE49-F238E27FC236}">
                <a16:creationId xmlns:a16="http://schemas.microsoft.com/office/drawing/2014/main" id="{FA9261A4-9D96-665A-C471-4C8E015B8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7065" y="4198858"/>
            <a:ext cx="914400" cy="914400"/>
          </a:xfrm>
          <a:prstGeom prst="rect">
            <a:avLst/>
          </a:prstGeom>
        </p:spPr>
      </p:pic>
      <p:pic>
        <p:nvPicPr>
          <p:cNvPr id="7" name="Graphic 6" descr="Bar chart with solid fill">
            <a:extLst>
              <a:ext uri="{FF2B5EF4-FFF2-40B4-BE49-F238E27FC236}">
                <a16:creationId xmlns:a16="http://schemas.microsoft.com/office/drawing/2014/main" id="{CD9450D8-54E9-6F6B-C079-63872D800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0817" y="4198858"/>
            <a:ext cx="914400" cy="914400"/>
          </a:xfrm>
          <a:prstGeom prst="rect">
            <a:avLst/>
          </a:prstGeom>
        </p:spPr>
      </p:pic>
      <p:pic>
        <p:nvPicPr>
          <p:cNvPr id="10" name="Graphic 9" descr="Influencer with solid fill">
            <a:extLst>
              <a:ext uri="{FF2B5EF4-FFF2-40B4-BE49-F238E27FC236}">
                <a16:creationId xmlns:a16="http://schemas.microsoft.com/office/drawing/2014/main" id="{578ADAA4-72D1-DCE9-A574-A21453F23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1549" y="2905622"/>
            <a:ext cx="914400" cy="914400"/>
          </a:xfrm>
          <a:prstGeom prst="rect">
            <a:avLst/>
          </a:prstGeom>
        </p:spPr>
      </p:pic>
      <p:pic>
        <p:nvPicPr>
          <p:cNvPr id="12" name="Graphic 11" descr="Connections with solid fill">
            <a:extLst>
              <a:ext uri="{FF2B5EF4-FFF2-40B4-BE49-F238E27FC236}">
                <a16:creationId xmlns:a16="http://schemas.microsoft.com/office/drawing/2014/main" id="{CAA8F02D-A0D8-1122-43C1-0861AD9BB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7600" y="3050351"/>
            <a:ext cx="914400" cy="914400"/>
          </a:xfrm>
          <a:prstGeom prst="rect">
            <a:avLst/>
          </a:prstGeom>
        </p:spPr>
      </p:pic>
      <p:pic>
        <p:nvPicPr>
          <p:cNvPr id="14" name="Graphic 13" descr="Image with solid fill">
            <a:extLst>
              <a:ext uri="{FF2B5EF4-FFF2-40B4-BE49-F238E27FC236}">
                <a16:creationId xmlns:a16="http://schemas.microsoft.com/office/drawing/2014/main" id="{554A8D77-131D-0269-A3A0-B8D81192FF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7600" y="1757115"/>
            <a:ext cx="914400" cy="914400"/>
          </a:xfrm>
          <a:prstGeom prst="rect">
            <a:avLst/>
          </a:prstGeom>
        </p:spPr>
      </p:pic>
      <p:pic>
        <p:nvPicPr>
          <p:cNvPr id="16" name="Graphic 15" descr="Images with solid fill">
            <a:extLst>
              <a:ext uri="{FF2B5EF4-FFF2-40B4-BE49-F238E27FC236}">
                <a16:creationId xmlns:a16="http://schemas.microsoft.com/office/drawing/2014/main" id="{026432F4-47DD-6F7C-D5B2-9E822394F4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84668" y="1727827"/>
            <a:ext cx="914400" cy="914400"/>
          </a:xfrm>
          <a:prstGeom prst="rect">
            <a:avLst/>
          </a:prstGeom>
        </p:spPr>
      </p:pic>
      <p:pic>
        <p:nvPicPr>
          <p:cNvPr id="18" name="Graphic 17" descr="Contract outline">
            <a:extLst>
              <a:ext uri="{FF2B5EF4-FFF2-40B4-BE49-F238E27FC236}">
                <a16:creationId xmlns:a16="http://schemas.microsoft.com/office/drawing/2014/main" id="{5B9A432F-B140-9470-B4F2-054234F489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42892" y="5550022"/>
            <a:ext cx="914400" cy="914400"/>
          </a:xfrm>
          <a:prstGeom prst="rect">
            <a:avLst/>
          </a:prstGeom>
        </p:spPr>
      </p:pic>
      <p:pic>
        <p:nvPicPr>
          <p:cNvPr id="20" name="Graphic 19" descr="Contract outline">
            <a:extLst>
              <a:ext uri="{FF2B5EF4-FFF2-40B4-BE49-F238E27FC236}">
                <a16:creationId xmlns:a16="http://schemas.microsoft.com/office/drawing/2014/main" id="{0B889254-9EF9-7ED4-7D1D-C75A01DD73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87453" y="5496734"/>
            <a:ext cx="914400" cy="914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9D3CC00-CB27-EAD9-4063-3FDB92326814}"/>
              </a:ext>
            </a:extLst>
          </p:cNvPr>
          <p:cNvGrpSpPr/>
          <p:nvPr/>
        </p:nvGrpSpPr>
        <p:grpSpPr>
          <a:xfrm>
            <a:off x="4552732" y="2214315"/>
            <a:ext cx="1331936" cy="3790495"/>
            <a:chOff x="4552732" y="2214315"/>
            <a:chExt cx="1331936" cy="379049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42A5B05-DA72-6A19-C7DD-F54EA0AD58A8}"/>
                </a:ext>
              </a:extLst>
            </p:cNvPr>
            <p:cNvCxnSpPr/>
            <p:nvPr/>
          </p:nvCxnSpPr>
          <p:spPr bwMode="auto">
            <a:xfrm>
              <a:off x="4572000" y="2214315"/>
              <a:ext cx="1268817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C585FBD-78AF-CFE5-025A-497CF6D92391}"/>
                </a:ext>
              </a:extLst>
            </p:cNvPr>
            <p:cNvCxnSpPr/>
            <p:nvPr/>
          </p:nvCxnSpPr>
          <p:spPr bwMode="auto">
            <a:xfrm>
              <a:off x="4615851" y="3429000"/>
              <a:ext cx="1268817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F09B65-91F2-7A31-3C75-58D1B3079781}"/>
                </a:ext>
              </a:extLst>
            </p:cNvPr>
            <p:cNvCxnSpPr/>
            <p:nvPr/>
          </p:nvCxnSpPr>
          <p:spPr bwMode="auto">
            <a:xfrm>
              <a:off x="4552732" y="4656058"/>
              <a:ext cx="1268817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F7A9039-4086-B025-6D5A-559414D50D9E}"/>
                </a:ext>
              </a:extLst>
            </p:cNvPr>
            <p:cNvCxnSpPr/>
            <p:nvPr/>
          </p:nvCxnSpPr>
          <p:spPr bwMode="auto">
            <a:xfrm>
              <a:off x="4572000" y="6004810"/>
              <a:ext cx="1268817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686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541817-6BDE-9195-CE6A-A5770406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accent2"/>
                </a:solidFill>
                <a:ea typeface="ＭＳ Ｐゴシック"/>
              </a:rPr>
              <a:t>Distances</a:t>
            </a:r>
            <a:r>
              <a:rPr lang="en-NL">
                <a:solidFill>
                  <a:srgbClr val="000000"/>
                </a:solidFill>
                <a:ea typeface="ＭＳ Ｐゴシック"/>
              </a:rPr>
              <a:t>, </a:t>
            </a:r>
            <a:r>
              <a:rPr lang="en-NL">
                <a:solidFill>
                  <a:srgbClr val="00B050"/>
                </a:solidFill>
                <a:ea typeface="ＭＳ Ｐゴシック"/>
              </a:rPr>
              <a:t>Matrices</a:t>
            </a:r>
            <a:r>
              <a:rPr lang="en-NL">
                <a:solidFill>
                  <a:srgbClr val="000000"/>
                </a:solidFill>
                <a:ea typeface="ＭＳ Ｐゴシック"/>
              </a:rPr>
              <a:t>, Counting</a:t>
            </a:r>
            <a:endParaRPr lang="en-NL"/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42457F9-3FBD-E279-6422-09628334929E}"/>
              </a:ext>
            </a:extLst>
          </p:cNvPr>
          <p:cNvSpPr/>
          <p:nvPr/>
        </p:nvSpPr>
        <p:spPr bwMode="auto">
          <a:xfrm>
            <a:off x="638955" y="1699403"/>
            <a:ext cx="2240711" cy="4199625"/>
          </a:xfrm>
          <a:prstGeom prst="round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Matrices</a:t>
            </a:r>
            <a:endParaRPr lang="en-US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C18B6-2EEF-646D-82D0-5D6FE2FB396E}"/>
              </a:ext>
            </a:extLst>
          </p:cNvPr>
          <p:cNvSpPr txBox="1"/>
          <p:nvPr/>
        </p:nvSpPr>
        <p:spPr>
          <a:xfrm>
            <a:off x="119783" y="2517337"/>
            <a:ext cx="2658349" cy="33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>
                <a:solidFill>
                  <a:schemeClr val="bg1"/>
                </a:solidFill>
                <a:ea typeface="Tahoma"/>
                <a:cs typeface="Tahoma"/>
              </a:rPr>
              <a:t>Representation</a:t>
            </a: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Properties</a:t>
            </a:r>
            <a:endParaRPr lang="en-NL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</a:rPr>
              <a:t>Operations </a:t>
            </a:r>
            <a:endParaRPr lang="en-NL" kern="0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Factorization</a:t>
            </a: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Decompositions</a:t>
            </a: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Dimensionality red.</a:t>
            </a:r>
            <a:endParaRPr lang="en-NL" kern="0">
              <a:solidFill>
                <a:schemeClr val="bg1"/>
              </a:solidFill>
              <a:cs typeface="Tahoma"/>
            </a:endParaRPr>
          </a:p>
          <a:p>
            <a:pPr>
              <a:lnSpc>
                <a:spcPct val="150000"/>
              </a:lnSpc>
            </a:pPr>
            <a:endParaRPr lang="en-NL"/>
          </a:p>
        </p:txBody>
      </p:sp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ACC93865-C8C1-5FC7-95AD-38A14864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2435" y="1180904"/>
            <a:ext cx="1704109" cy="170410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2028F9-EF81-4710-D556-256BD79B9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245816"/>
              </p:ext>
            </p:extLst>
          </p:nvPr>
        </p:nvGraphicFramePr>
        <p:xfrm>
          <a:off x="3265687" y="3189841"/>
          <a:ext cx="20267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91">
                  <a:extLst>
                    <a:ext uri="{9D8B030D-6E8A-4147-A177-3AD203B41FA5}">
                      <a16:colId xmlns:a16="http://schemas.microsoft.com/office/drawing/2014/main" val="1164456436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2739422022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1461980793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2601867316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3564832537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400708289"/>
                    </a:ext>
                  </a:extLst>
                </a:gridCol>
              </a:tblGrid>
              <a:tr h="22253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407067"/>
                  </a:ext>
                </a:extLst>
              </a:tr>
              <a:tr h="22253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75042"/>
                  </a:ext>
                </a:extLst>
              </a:tr>
              <a:tr h="22253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616877"/>
                  </a:ext>
                </a:extLst>
              </a:tr>
              <a:tr h="22253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80479"/>
                  </a:ext>
                </a:extLst>
              </a:tr>
              <a:tr h="22253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1977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B799778-1453-2D15-8333-47D7E57E745F}"/>
              </a:ext>
            </a:extLst>
          </p:cNvPr>
          <p:cNvSpPr txBox="1"/>
          <p:nvPr/>
        </p:nvSpPr>
        <p:spPr>
          <a:xfrm>
            <a:off x="3555422" y="182196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98D5C6-ECD1-5D6B-1AB8-9300076E32A6}"/>
              </a:ext>
            </a:extLst>
          </p:cNvPr>
          <p:cNvCxnSpPr>
            <a:cxnSpLocks/>
          </p:cNvCxnSpPr>
          <p:nvPr/>
        </p:nvCxnSpPr>
        <p:spPr bwMode="auto">
          <a:xfrm>
            <a:off x="4378041" y="2006628"/>
            <a:ext cx="91439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6BE68CB-E3DC-6FED-2EE1-093CA3D01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15210"/>
              </p:ext>
            </p:extLst>
          </p:nvPr>
        </p:nvGraphicFramePr>
        <p:xfrm>
          <a:off x="5941606" y="3171942"/>
          <a:ext cx="20267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91">
                  <a:extLst>
                    <a:ext uri="{9D8B030D-6E8A-4147-A177-3AD203B41FA5}">
                      <a16:colId xmlns:a16="http://schemas.microsoft.com/office/drawing/2014/main" val="2765596960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3103651105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3061660725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4207578376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2011650726"/>
                    </a:ext>
                  </a:extLst>
                </a:gridCol>
                <a:gridCol w="337791">
                  <a:extLst>
                    <a:ext uri="{9D8B030D-6E8A-4147-A177-3AD203B41FA5}">
                      <a16:colId xmlns:a16="http://schemas.microsoft.com/office/drawing/2014/main" val="3710676177"/>
                    </a:ext>
                  </a:extLst>
                </a:gridCol>
              </a:tblGrid>
              <a:tr h="309641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99241"/>
                  </a:ext>
                </a:extLst>
              </a:tr>
              <a:tr h="309641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04368"/>
                  </a:ext>
                </a:extLst>
              </a:tr>
              <a:tr h="309641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01928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4B4BF73-8D9B-ED49-16DD-935DFF9A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388348"/>
              </p:ext>
            </p:extLst>
          </p:nvPr>
        </p:nvGraphicFramePr>
        <p:xfrm>
          <a:off x="8110104" y="3171942"/>
          <a:ext cx="950766" cy="249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22">
                  <a:extLst>
                    <a:ext uri="{9D8B030D-6E8A-4147-A177-3AD203B41FA5}">
                      <a16:colId xmlns:a16="http://schemas.microsoft.com/office/drawing/2014/main" val="4023333833"/>
                    </a:ext>
                  </a:extLst>
                </a:gridCol>
                <a:gridCol w="316922">
                  <a:extLst>
                    <a:ext uri="{9D8B030D-6E8A-4147-A177-3AD203B41FA5}">
                      <a16:colId xmlns:a16="http://schemas.microsoft.com/office/drawing/2014/main" val="420825431"/>
                    </a:ext>
                  </a:extLst>
                </a:gridCol>
                <a:gridCol w="316922">
                  <a:extLst>
                    <a:ext uri="{9D8B030D-6E8A-4147-A177-3AD203B41FA5}">
                      <a16:colId xmlns:a16="http://schemas.microsoft.com/office/drawing/2014/main" val="1812649010"/>
                    </a:ext>
                  </a:extLst>
                </a:gridCol>
              </a:tblGrid>
              <a:tr h="49922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89532"/>
                  </a:ext>
                </a:extLst>
              </a:tr>
              <a:tr h="49922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048000"/>
                  </a:ext>
                </a:extLst>
              </a:tr>
              <a:tr h="49922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647662"/>
                  </a:ext>
                </a:extLst>
              </a:tr>
              <a:tr h="49922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815323"/>
                  </a:ext>
                </a:extLst>
              </a:tr>
              <a:tr h="499226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373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5447CA1-448B-C495-CF92-2903E3BE24B5}"/>
              </a:ext>
            </a:extLst>
          </p:cNvPr>
          <p:cNvSpPr txBox="1"/>
          <p:nvPr/>
        </p:nvSpPr>
        <p:spPr>
          <a:xfrm>
            <a:off x="5419312" y="371516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39731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541817-6BDE-9195-CE6A-A5770406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solidFill>
                  <a:schemeClr val="accent2"/>
                </a:solidFill>
                <a:ea typeface="ＭＳ Ｐゴシック"/>
              </a:rPr>
              <a:t>Distances</a:t>
            </a:r>
            <a:r>
              <a:rPr lang="en-NL">
                <a:solidFill>
                  <a:srgbClr val="000000"/>
                </a:solidFill>
                <a:ea typeface="ＭＳ Ｐゴシック"/>
              </a:rPr>
              <a:t>, </a:t>
            </a:r>
            <a:r>
              <a:rPr lang="en-NL">
                <a:solidFill>
                  <a:srgbClr val="00B050"/>
                </a:solidFill>
                <a:ea typeface="ＭＳ Ｐゴシック"/>
              </a:rPr>
              <a:t>Matrices</a:t>
            </a:r>
            <a:r>
              <a:rPr lang="en-NL">
                <a:solidFill>
                  <a:srgbClr val="000000"/>
                </a:solidFill>
                <a:ea typeface="ＭＳ Ｐゴシック"/>
              </a:rPr>
              <a:t>, Counting</a:t>
            </a:r>
            <a:endParaRPr lang="en-NL"/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17FA6439-8714-3BA3-4B67-FF9003F9D2AA}"/>
              </a:ext>
            </a:extLst>
          </p:cNvPr>
          <p:cNvSpPr/>
          <p:nvPr/>
        </p:nvSpPr>
        <p:spPr bwMode="auto">
          <a:xfrm>
            <a:off x="917575" y="1701800"/>
            <a:ext cx="2240711" cy="4199625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Counting</a:t>
            </a:r>
            <a:endParaRPr lang="en-US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79361-E1CD-DA24-9B09-BC924008901D}"/>
              </a:ext>
            </a:extLst>
          </p:cNvPr>
          <p:cNvSpPr txBox="1"/>
          <p:nvPr/>
        </p:nvSpPr>
        <p:spPr>
          <a:xfrm>
            <a:off x="465029" y="2519733"/>
            <a:ext cx="2593579" cy="2528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>
                <a:solidFill>
                  <a:schemeClr val="bg1"/>
                </a:solidFill>
                <a:ea typeface="Tahoma"/>
                <a:cs typeface="Tahoma"/>
              </a:rPr>
              <a:t>Hashing</a:t>
            </a: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Clustering</a:t>
            </a:r>
            <a:endParaRPr lang="en-NL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</a:rPr>
              <a:t>Anomaly detection </a:t>
            </a:r>
            <a:endParaRPr lang="en-NL" kern="0">
              <a:solidFill>
                <a:schemeClr val="bg1"/>
              </a:solidFill>
              <a:ea typeface="ＭＳ Ｐゴシック"/>
              <a:cs typeface="Tahoma"/>
            </a:endParaRPr>
          </a:p>
          <a:p>
            <a:pPr marL="861695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L" kern="0">
                <a:solidFill>
                  <a:schemeClr val="bg1"/>
                </a:solidFill>
                <a:ea typeface="ＭＳ Ｐゴシック"/>
                <a:cs typeface="Tahoma"/>
              </a:rPr>
              <a:t>Sketching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NL"/>
          </a:p>
        </p:txBody>
      </p:sp>
      <p:pic>
        <p:nvPicPr>
          <p:cNvPr id="12" name="Graphic 11" descr="Group success outline">
            <a:extLst>
              <a:ext uri="{FF2B5EF4-FFF2-40B4-BE49-F238E27FC236}">
                <a16:creationId xmlns:a16="http://schemas.microsoft.com/office/drawing/2014/main" id="{45898389-CCA0-0722-5FA6-40F8F5E27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0187" y="1774231"/>
            <a:ext cx="914400" cy="914400"/>
          </a:xfrm>
          <a:prstGeom prst="rect">
            <a:avLst/>
          </a:prstGeom>
        </p:spPr>
      </p:pic>
      <p:pic>
        <p:nvPicPr>
          <p:cNvPr id="14" name="Graphic 13" descr="Group of women with solid fill">
            <a:extLst>
              <a:ext uri="{FF2B5EF4-FFF2-40B4-BE49-F238E27FC236}">
                <a16:creationId xmlns:a16="http://schemas.microsoft.com/office/drawing/2014/main" id="{D4181C88-538F-FEC6-1A14-CB63E51AD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2983" y="1925149"/>
            <a:ext cx="646636" cy="646636"/>
          </a:xfrm>
          <a:prstGeom prst="rect">
            <a:avLst/>
          </a:prstGeom>
        </p:spPr>
      </p:pic>
      <p:pic>
        <p:nvPicPr>
          <p:cNvPr id="16" name="Graphic 15" descr="Group with solid fill">
            <a:extLst>
              <a:ext uri="{FF2B5EF4-FFF2-40B4-BE49-F238E27FC236}">
                <a16:creationId xmlns:a16="http://schemas.microsoft.com/office/drawing/2014/main" id="{93DD351C-323F-507E-1FFC-1500EF435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4452" y="1774231"/>
            <a:ext cx="914399" cy="914399"/>
          </a:xfrm>
          <a:prstGeom prst="rect">
            <a:avLst/>
          </a:prstGeom>
        </p:spPr>
      </p:pic>
      <p:pic>
        <p:nvPicPr>
          <p:cNvPr id="19" name="Graphic 18" descr="Group of men outline">
            <a:extLst>
              <a:ext uri="{FF2B5EF4-FFF2-40B4-BE49-F238E27FC236}">
                <a16:creationId xmlns:a16="http://schemas.microsoft.com/office/drawing/2014/main" id="{1DC2CFC6-731F-2E37-4F54-DBC8C35B3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5298" y="1915491"/>
            <a:ext cx="631878" cy="6318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E7EE783-3D04-900F-72E7-9D1A9A93CFFA}"/>
              </a:ext>
            </a:extLst>
          </p:cNvPr>
          <p:cNvGrpSpPr/>
          <p:nvPr/>
        </p:nvGrpSpPr>
        <p:grpSpPr>
          <a:xfrm>
            <a:off x="4641224" y="3310125"/>
            <a:ext cx="1901237" cy="1693446"/>
            <a:chOff x="1898073" y="1129715"/>
            <a:chExt cx="5263638" cy="47028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43E54C-2DEC-E0F0-EEB2-CACE80FCD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722" b="2406"/>
            <a:stretch/>
          </p:blipFill>
          <p:spPr>
            <a:xfrm>
              <a:off x="2114871" y="1129715"/>
              <a:ext cx="4985458" cy="4598569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1BDFAE-842B-FCA4-4EB2-AF02A16477B7}"/>
                </a:ext>
              </a:extLst>
            </p:cNvPr>
            <p:cNvSpPr/>
            <p:nvPr/>
          </p:nvSpPr>
          <p:spPr bwMode="auto">
            <a:xfrm>
              <a:off x="3610073" y="1129716"/>
              <a:ext cx="2056436" cy="1779740"/>
            </a:xfrm>
            <a:prstGeom prst="ellipse">
              <a:avLst/>
            </a:prstGeom>
            <a:solidFill>
              <a:srgbClr val="0070C0">
                <a:alpha val="5723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BCC884-EA17-5B6A-CF19-D7B9F9349D30}"/>
                </a:ext>
              </a:extLst>
            </p:cNvPr>
            <p:cNvSpPr/>
            <p:nvPr/>
          </p:nvSpPr>
          <p:spPr bwMode="auto">
            <a:xfrm>
              <a:off x="5355200" y="1792473"/>
              <a:ext cx="1806511" cy="2156072"/>
            </a:xfrm>
            <a:prstGeom prst="ellipse">
              <a:avLst/>
            </a:prstGeom>
            <a:solidFill>
              <a:srgbClr val="0070C0">
                <a:alpha val="5723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50D213-AF45-43F5-1C73-D60089C4E5D7}"/>
                </a:ext>
              </a:extLst>
            </p:cNvPr>
            <p:cNvSpPr/>
            <p:nvPr/>
          </p:nvSpPr>
          <p:spPr bwMode="auto">
            <a:xfrm>
              <a:off x="3859998" y="3013721"/>
              <a:ext cx="2263711" cy="1918497"/>
            </a:xfrm>
            <a:prstGeom prst="ellipse">
              <a:avLst/>
            </a:prstGeom>
            <a:solidFill>
              <a:srgbClr val="0070C0">
                <a:alpha val="31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43618A-3FF0-A3FF-E424-5FA014BC7FEF}"/>
                </a:ext>
              </a:extLst>
            </p:cNvPr>
            <p:cNvSpPr/>
            <p:nvPr/>
          </p:nvSpPr>
          <p:spPr bwMode="auto">
            <a:xfrm>
              <a:off x="2452255" y="2479964"/>
              <a:ext cx="1469125" cy="1590498"/>
            </a:xfrm>
            <a:prstGeom prst="ellipse">
              <a:avLst/>
            </a:prstGeom>
            <a:solidFill>
              <a:srgbClr val="92D050">
                <a:alpha val="21015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8C454D-555A-E9DA-3BCE-D58EFFB6CA63}"/>
                </a:ext>
              </a:extLst>
            </p:cNvPr>
            <p:cNvSpPr/>
            <p:nvPr/>
          </p:nvSpPr>
          <p:spPr bwMode="auto">
            <a:xfrm>
              <a:off x="1898073" y="4007604"/>
              <a:ext cx="2263711" cy="1720679"/>
            </a:xfrm>
            <a:prstGeom prst="ellipse">
              <a:avLst/>
            </a:prstGeom>
            <a:solidFill>
              <a:srgbClr val="92D050">
                <a:alpha val="21015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23B6B8-DFA9-4E13-3BA4-5933F3925EE3}"/>
                </a:ext>
              </a:extLst>
            </p:cNvPr>
            <p:cNvSpPr/>
            <p:nvPr/>
          </p:nvSpPr>
          <p:spPr bwMode="auto">
            <a:xfrm>
              <a:off x="4572000" y="4779866"/>
              <a:ext cx="1334911" cy="1052683"/>
            </a:xfrm>
            <a:prstGeom prst="ellipse">
              <a:avLst/>
            </a:prstGeom>
            <a:solidFill>
              <a:srgbClr val="92D050">
                <a:alpha val="21015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19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Today's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Course goals</a:t>
            </a:r>
          </a:p>
          <a:p>
            <a:endParaRPr lang="en-US"/>
          </a:p>
          <a:p>
            <a:r>
              <a:rPr lang="en-US"/>
              <a:t>Course logistics</a:t>
            </a:r>
          </a:p>
          <a:p>
            <a:endParaRPr lang="en-US"/>
          </a:p>
          <a:p>
            <a:r>
              <a:rPr lang="en-US"/>
              <a:t>Course content overview</a:t>
            </a:r>
          </a:p>
          <a:p>
            <a:endParaRPr lang="en-US"/>
          </a:p>
          <a:p>
            <a:r>
              <a:rPr lang="en-US"/>
              <a:t>What data mining is all about</a:t>
            </a:r>
          </a:p>
          <a:p>
            <a:endParaRPr lang="en-US"/>
          </a:p>
          <a:p>
            <a:r>
              <a:rPr lang="en-US"/>
              <a:t>A word of caution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01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37AF-0ED0-63B6-3380-DC5412F61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/>
              <a:t>A word of caution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5F45FB-77F7-AC21-94C6-18A7082316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9507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37AF-0ED0-63B6-3380-DC5412F61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>
                <a:ea typeface="ＭＳ Ｐゴシック"/>
              </a:rPr>
              <a:t>Don’t fool yourself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5F45FB-77F7-AC21-94C6-18A7082316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6842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Where should you reinforce the airplane ?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F7EB-EA83-B21B-155A-BE0005DA6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1387" y="2127896"/>
            <a:ext cx="4572000" cy="340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00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Survivorship bias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DF7EB-EA83-B21B-155A-BE0005DA6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1387" y="2127896"/>
            <a:ext cx="4572000" cy="340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32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The Clever Hans Effect</a:t>
            </a:r>
          </a:p>
        </p:txBody>
      </p:sp>
      <p:pic>
        <p:nvPicPr>
          <p:cNvPr id="4" name="Picture 3" descr="A person standing next to a horse&#10;&#10;Description automatically generated">
            <a:extLst>
              <a:ext uri="{FF2B5EF4-FFF2-40B4-BE49-F238E27FC236}">
                <a16:creationId xmlns:a16="http://schemas.microsoft.com/office/drawing/2014/main" id="{073A4EA1-0D54-F283-3C30-BA36F5DB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97" y="1072938"/>
            <a:ext cx="5954705" cy="44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88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43BDE-3EC5-ED55-8F44-9B137BCB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Citations in Wikipedia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6145F-290B-6393-1A8E-7066550A930A}"/>
              </a:ext>
            </a:extLst>
          </p:cNvPr>
          <p:cNvSpPr txBox="1"/>
          <p:nvPr/>
        </p:nvSpPr>
        <p:spPr>
          <a:xfrm>
            <a:off x="881270" y="2305878"/>
            <a:ext cx="39579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The gunpowder store (Dutch: Kruithuis) was subsequently re-housed, a 'cannonball's distance away', outside the city, in a new building designed by architect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2" tooltip="Pieter Post"/>
              </a:rPr>
              <a:t>Pieter Post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.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3"/>
              </a:rPr>
              <a:t>[14]</a:t>
            </a:r>
            <a:endParaRPr lang="en-US"/>
          </a:p>
        </p:txBody>
      </p:sp>
      <p:pic>
        <p:nvPicPr>
          <p:cNvPr id="6" name="Picture 5" descr="A building next to a body of water&#10;&#10;Description automatically generated">
            <a:extLst>
              <a:ext uri="{FF2B5EF4-FFF2-40B4-BE49-F238E27FC236}">
                <a16:creationId xmlns:a16="http://schemas.microsoft.com/office/drawing/2014/main" id="{DF5A23AC-5D4F-1334-F746-BDC286508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444" y="2102127"/>
            <a:ext cx="3825460" cy="28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5139-7A7F-4012-DA27-01C7BE64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Citation needed in Wikipedia</a:t>
            </a:r>
            <a:endParaRPr lang="en-US"/>
          </a:p>
        </p:txBody>
      </p:sp>
      <p:pic>
        <p:nvPicPr>
          <p:cNvPr id="4" name="Picture 3" descr="Innovative application for the template in xkcd 285 (Wikipedian Protester)">
            <a:extLst>
              <a:ext uri="{FF2B5EF4-FFF2-40B4-BE49-F238E27FC236}">
                <a16:creationId xmlns:a16="http://schemas.microsoft.com/office/drawing/2014/main" id="{02E78DBE-3324-FA40-4ACC-FCAA3DC8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27" y="1405007"/>
            <a:ext cx="4805293" cy="2590247"/>
          </a:xfrm>
          <a:prstGeom prst="rect">
            <a:avLst/>
          </a:prstGeom>
        </p:spPr>
      </p:pic>
      <p:pic>
        <p:nvPicPr>
          <p:cNvPr id="5" name="Picture 4" descr="A screenshot of a text&#10;&#10;Description automatically generated">
            <a:extLst>
              <a:ext uri="{FF2B5EF4-FFF2-40B4-BE49-F238E27FC236}">
                <a16:creationId xmlns:a16="http://schemas.microsoft.com/office/drawing/2014/main" id="{0311CC54-0444-FF33-78BA-92F31BFB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21" y="4341769"/>
            <a:ext cx="6464852" cy="19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757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43BDE-3EC5-ED55-8F44-9B137BCB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Citations in Wikipedia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6145F-290B-6393-1A8E-7066550A930A}"/>
              </a:ext>
            </a:extLst>
          </p:cNvPr>
          <p:cNvSpPr txBox="1"/>
          <p:nvPr/>
        </p:nvSpPr>
        <p:spPr>
          <a:xfrm>
            <a:off x="920181" y="1498482"/>
            <a:ext cx="39579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The gunpowder store (Dutch: </a:t>
            </a:r>
            <a:r>
              <a:rPr lang="en-US" err="1">
                <a:solidFill>
                  <a:srgbClr val="202122"/>
                </a:solidFill>
                <a:latin typeface="Arial"/>
                <a:cs typeface="Arial"/>
              </a:rPr>
              <a:t>Kruithuis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) was subsequently re-housed, a 'cannonball's distance away', outside the city, in a new building designed by architect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2" tooltip="Pieter Post"/>
              </a:rPr>
              <a:t>Pieter Post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. 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[14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</a:rPr>
              <a:t>]</a:t>
            </a:r>
            <a:endParaRPr lang="en-US"/>
          </a:p>
        </p:txBody>
      </p:sp>
      <p:pic>
        <p:nvPicPr>
          <p:cNvPr id="6" name="Picture 5" descr="A building next to a body of water&#10;&#10;Description automatically generated">
            <a:extLst>
              <a:ext uri="{FF2B5EF4-FFF2-40B4-BE49-F238E27FC236}">
                <a16:creationId xmlns:a16="http://schemas.microsoft.com/office/drawing/2014/main" id="{DF5A23AC-5D4F-1334-F746-BDC286508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444" y="2102127"/>
            <a:ext cx="3825460" cy="28746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BC74AA-CEB2-D3E0-03B7-4E5C8FD66AC6}"/>
              </a:ext>
            </a:extLst>
          </p:cNvPr>
          <p:cNvSpPr txBox="1"/>
          <p:nvPr/>
        </p:nvSpPr>
        <p:spPr>
          <a:xfrm>
            <a:off x="963039" y="3589506"/>
            <a:ext cx="394942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5"/>
              </a:rPr>
              <a:t>Delft University of Technology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 (TU Delft) is one of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6" tooltip="4TU"/>
              </a:rPr>
              <a:t>four universities of technology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 in the Netherlands. 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7"/>
              </a:rPr>
              <a:t>[23]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 </a:t>
            </a:r>
            <a:endParaRPr lang="en-US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endParaRPr lang="en-US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It was founded as an academy for civil engineering in 1842 by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8" tooltip="William II of the Netherlands"/>
              </a:rPr>
              <a:t>King William II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. </a:t>
            </a:r>
            <a:endParaRPr lang="en-US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endParaRPr lang="en-US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Today, well over 21,000 students are enrolled. 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9"/>
              </a:rPr>
              <a:t>[24]</a:t>
            </a:r>
            <a:endParaRPr lang="en-US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569064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18" y="457200"/>
            <a:ext cx="7767016" cy="1255643"/>
          </a:xfrm>
        </p:spPr>
        <p:txBody>
          <a:bodyPr/>
          <a:lstStyle/>
          <a:p>
            <a:r>
              <a:rPr lang="en-US">
                <a:ea typeface="ＭＳ Ｐゴシック"/>
              </a:rPr>
              <a:t>How can we automatically provide citations for Wikipedia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r>
              <a:rPr lang="en-US">
                <a:ea typeface="ＭＳ Ｐゴシック"/>
              </a:rPr>
              <a:t>The neural network was trained, and was 100% accurate on the test set</a:t>
            </a:r>
          </a:p>
          <a:p>
            <a:pPr marL="194945" indent="-194945"/>
            <a:endParaRPr lang="en-US"/>
          </a:p>
          <a:p>
            <a:pPr marL="194945" indent="-194945"/>
            <a:endParaRPr lang="en-US">
              <a:ea typeface="ＭＳ Ｐゴシック"/>
            </a:endParaRPr>
          </a:p>
          <a:p>
            <a:pPr marL="194945" indent="-194945"/>
            <a:r>
              <a:rPr lang="en-US">
                <a:ea typeface="ＭＳ Ｐゴシック"/>
              </a:rPr>
              <a:t>What should you be asking yourself ?</a:t>
            </a:r>
            <a:endParaRPr lang="en-US"/>
          </a:p>
          <a:p>
            <a:pPr marL="194945" indent="-194945"/>
            <a:endParaRPr lang="en-US">
              <a:ea typeface="ＭＳ Ｐゴシック"/>
            </a:endParaRPr>
          </a:p>
          <a:p>
            <a:pPr marL="194945" indent="-194945"/>
            <a:endParaRPr lang="en-US"/>
          </a:p>
          <a:p>
            <a:pPr marL="194945" indent="-194945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59BF15A7-3FF3-2810-D207-5169CED9A9B9}"/>
              </a:ext>
            </a:extLst>
          </p:cNvPr>
          <p:cNvSpPr/>
          <p:nvPr/>
        </p:nvSpPr>
        <p:spPr bwMode="auto">
          <a:xfrm>
            <a:off x="2165484" y="3983297"/>
            <a:ext cx="3412246" cy="10001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Its too good to be true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43BDE-3EC5-ED55-8F44-9B137BCB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Citations in Wikipedia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6145F-290B-6393-1A8E-7066550A930A}"/>
              </a:ext>
            </a:extLst>
          </p:cNvPr>
          <p:cNvSpPr txBox="1"/>
          <p:nvPr/>
        </p:nvSpPr>
        <p:spPr>
          <a:xfrm>
            <a:off x="614269" y="1353869"/>
            <a:ext cx="39579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The gunpowder store (Dutch: </a:t>
            </a:r>
            <a:r>
              <a:rPr lang="en-US" err="1">
                <a:solidFill>
                  <a:srgbClr val="202122"/>
                </a:solidFill>
                <a:latin typeface="Arial"/>
                <a:cs typeface="Arial"/>
              </a:rPr>
              <a:t>Kruithuis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) was subsequently re-housed, a 'cannonball's distance away', outside the city, in a new building designed by architect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2" tooltip="Pieter Post"/>
              </a:rPr>
              <a:t>Pieter Post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. 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[14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</a:rPr>
              <a:t>]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C74AA-CEB2-D3E0-03B7-4E5C8FD66AC6}"/>
              </a:ext>
            </a:extLst>
          </p:cNvPr>
          <p:cNvSpPr txBox="1"/>
          <p:nvPr/>
        </p:nvSpPr>
        <p:spPr>
          <a:xfrm>
            <a:off x="623755" y="3389272"/>
            <a:ext cx="394942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4"/>
              </a:rPr>
              <a:t>Delft University of Technology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 (TU Delft) is one of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5" tooltip="4TU"/>
              </a:rPr>
              <a:t>four universities of technology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 in the Netherlands. 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6"/>
              </a:rPr>
              <a:t>[23]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 </a:t>
            </a:r>
            <a:endParaRPr lang="en-US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endParaRPr lang="en-US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It was founded as an academy for civil engineering in 1842 by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7" tooltip="William II of the Netherlands"/>
              </a:rPr>
              <a:t>King William II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. </a:t>
            </a:r>
            <a:endParaRPr lang="en-US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endParaRPr lang="en-US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Today, well over 21,000 students are enrolled. 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8"/>
              </a:rPr>
              <a:t>[24]</a:t>
            </a:r>
            <a:endParaRPr lang="en-US">
              <a:ea typeface="Tahoma"/>
              <a:cs typeface="Tahom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03CC24-6A41-447E-81A7-18B35C179251}"/>
              </a:ext>
            </a:extLst>
          </p:cNvPr>
          <p:cNvGrpSpPr/>
          <p:nvPr/>
        </p:nvGrpSpPr>
        <p:grpSpPr>
          <a:xfrm>
            <a:off x="4573157" y="1299064"/>
            <a:ext cx="4497886" cy="4953346"/>
            <a:chOff x="4573157" y="1299064"/>
            <a:chExt cx="4497886" cy="49533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23A3F5-C65C-F5D4-4692-0C35098F8468}"/>
                </a:ext>
              </a:extLst>
            </p:cNvPr>
            <p:cNvSpPr txBox="1"/>
            <p:nvPr/>
          </p:nvSpPr>
          <p:spPr>
            <a:xfrm>
              <a:off x="5078756" y="1299064"/>
              <a:ext cx="3957982" cy="175432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202122"/>
                  </a:solidFill>
                  <a:latin typeface="Arial"/>
                  <a:cs typeface="Arial"/>
                </a:rPr>
                <a:t>The gunpowder store (Dutch: </a:t>
              </a:r>
              <a:r>
                <a:rPr lang="en-US" err="1">
                  <a:solidFill>
                    <a:srgbClr val="202122"/>
                  </a:solidFill>
                  <a:latin typeface="Arial"/>
                  <a:cs typeface="Arial"/>
                </a:rPr>
                <a:t>Kruithuis</a:t>
              </a:r>
              <a:r>
                <a:rPr lang="en-US">
                  <a:solidFill>
                    <a:srgbClr val="202122"/>
                  </a:solidFill>
                  <a:latin typeface="Arial"/>
                  <a:cs typeface="Arial"/>
                </a:rPr>
                <a:t>) was subsequently re-housed, a 'cannonball's distance away', outside the city, in a new building designed by architect </a:t>
              </a:r>
              <a:r>
                <a:rPr lang="en-US">
                  <a:solidFill>
                    <a:srgbClr val="795CB2"/>
                  </a:solidFill>
                  <a:latin typeface="Arial"/>
                  <a:cs typeface="Arial"/>
                  <a:hlinkClick r:id="rId2" tooltip="Pieter Post"/>
                </a:rPr>
                <a:t>Pieter Post</a:t>
              </a:r>
              <a:r>
                <a:rPr lang="en-US">
                  <a:solidFill>
                    <a:srgbClr val="202122"/>
                  </a:solidFill>
                  <a:latin typeface="Arial"/>
                  <a:cs typeface="Arial"/>
                </a:rPr>
                <a:t>. </a:t>
              </a:r>
              <a:endParaRPr lang="en-US" baseline="30000">
                <a:solidFill>
                  <a:srgbClr val="795CB2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4A7C15-0CFE-C4B6-846A-0E0D4E9B3343}"/>
                </a:ext>
              </a:extLst>
            </p:cNvPr>
            <p:cNvSpPr txBox="1"/>
            <p:nvPr/>
          </p:nvSpPr>
          <p:spPr>
            <a:xfrm>
              <a:off x="5121614" y="3390088"/>
              <a:ext cx="3949429" cy="28623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795CB2"/>
                  </a:solidFill>
                  <a:latin typeface="Arial"/>
                  <a:cs typeface="Arial"/>
                  <a:hlinkClick r:id="rId4"/>
                </a:rPr>
                <a:t>Delft University of Technology</a:t>
              </a:r>
              <a:r>
                <a:rPr lang="en-US">
                  <a:solidFill>
                    <a:srgbClr val="202122"/>
                  </a:solidFill>
                  <a:latin typeface="Arial"/>
                  <a:cs typeface="Arial"/>
                </a:rPr>
                <a:t> (TU Delft) is one of </a:t>
              </a:r>
              <a:r>
                <a:rPr lang="en-US">
                  <a:solidFill>
                    <a:srgbClr val="795CB2"/>
                  </a:solidFill>
                  <a:latin typeface="Arial"/>
                  <a:cs typeface="Arial"/>
                  <a:hlinkClick r:id="rId5" tooltip="4TU"/>
                </a:rPr>
                <a:t>four universities of technology</a:t>
              </a:r>
              <a:r>
                <a:rPr lang="en-US">
                  <a:solidFill>
                    <a:srgbClr val="202122"/>
                  </a:solidFill>
                  <a:latin typeface="Arial"/>
                  <a:cs typeface="Arial"/>
                </a:rPr>
                <a:t> in the Netherlands.  </a:t>
              </a:r>
              <a:endParaRPr lang="en-US">
                <a:solidFill>
                  <a:srgbClr val="000000"/>
                </a:solidFill>
                <a:latin typeface="Tahoma"/>
                <a:ea typeface="Tahoma"/>
                <a:cs typeface="Tahoma"/>
              </a:endParaRPr>
            </a:p>
            <a:p>
              <a:endParaRPr lang="en-US">
                <a:solidFill>
                  <a:srgbClr val="202122"/>
                </a:solidFill>
                <a:latin typeface="Arial"/>
                <a:cs typeface="Arial"/>
              </a:endParaRPr>
            </a:p>
            <a:p>
              <a:r>
                <a:rPr lang="en-US">
                  <a:solidFill>
                    <a:srgbClr val="202122"/>
                  </a:solidFill>
                  <a:latin typeface="Arial"/>
                  <a:cs typeface="Arial"/>
                </a:rPr>
                <a:t>It was founded as an academy for civil engineering in 1842 by </a:t>
              </a:r>
              <a:r>
                <a:rPr lang="en-US">
                  <a:solidFill>
                    <a:srgbClr val="795CB2"/>
                  </a:solidFill>
                  <a:latin typeface="Arial"/>
                  <a:cs typeface="Arial"/>
                  <a:hlinkClick r:id="rId7" tooltip="William II of the Netherlands"/>
                </a:rPr>
                <a:t>King William II</a:t>
              </a:r>
              <a:r>
                <a:rPr lang="en-US">
                  <a:solidFill>
                    <a:srgbClr val="202122"/>
                  </a:solidFill>
                  <a:latin typeface="Arial"/>
                  <a:cs typeface="Arial"/>
                </a:rPr>
                <a:t>. </a:t>
              </a:r>
              <a:endParaRPr lang="en-US">
                <a:solidFill>
                  <a:srgbClr val="000000"/>
                </a:solidFill>
                <a:latin typeface="Tahoma"/>
                <a:ea typeface="Tahoma"/>
                <a:cs typeface="Tahoma"/>
              </a:endParaRPr>
            </a:p>
            <a:p>
              <a:endParaRPr lang="en-US">
                <a:solidFill>
                  <a:srgbClr val="202122"/>
                </a:solidFill>
                <a:latin typeface="Arial"/>
                <a:cs typeface="Arial"/>
              </a:endParaRPr>
            </a:p>
            <a:p>
              <a:r>
                <a:rPr lang="en-US">
                  <a:solidFill>
                    <a:srgbClr val="202122"/>
                  </a:solidFill>
                  <a:latin typeface="Arial"/>
                  <a:cs typeface="Arial"/>
                </a:rPr>
                <a:t>Today, well over 21,000 students are enrolled. </a:t>
              </a:r>
              <a:endParaRPr lang="en-US" baseline="30000">
                <a:solidFill>
                  <a:srgbClr val="795CB2"/>
                </a:solidFill>
                <a:latin typeface="Arial"/>
                <a:ea typeface="Tahoma"/>
                <a:cs typeface="Arial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A58FCB6-3025-9479-19DA-3C652FE0B8B3}"/>
                </a:ext>
              </a:extLst>
            </p:cNvPr>
            <p:cNvCxnSpPr/>
            <p:nvPr/>
          </p:nvCxnSpPr>
          <p:spPr bwMode="auto">
            <a:xfrm flipV="1">
              <a:off x="4573158" y="2062545"/>
              <a:ext cx="402693" cy="889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BB4AE8-B400-DFD1-5FF3-382A2D6D1BD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3158" y="3925830"/>
              <a:ext cx="402693" cy="889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69BBF4-5A79-E5E0-7A3B-278A46A9CCE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3158" y="4921435"/>
              <a:ext cx="402693" cy="889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4F77BC-2C39-2AC6-A294-CAB236BC5AA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3157" y="5811362"/>
              <a:ext cx="402693" cy="889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6497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goals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B4045F-F213-8FAC-A894-0879BAC7E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In this course you learn about Data Mining:</a:t>
            </a:r>
          </a:p>
          <a:p>
            <a:endParaRPr lang="en-NL"/>
          </a:p>
          <a:p>
            <a:pPr lvl="1"/>
            <a:r>
              <a:rPr lang="en-NL"/>
              <a:t>Several </a:t>
            </a:r>
            <a:r>
              <a:rPr lang="en-NL">
                <a:solidFill>
                  <a:schemeClr val="accent1"/>
                </a:solidFill>
              </a:rPr>
              <a:t>key algorithms</a:t>
            </a:r>
            <a:r>
              <a:rPr lang="en-NL"/>
              <a:t>, you must know:</a:t>
            </a:r>
          </a:p>
          <a:p>
            <a:pPr lvl="2"/>
            <a:r>
              <a:rPr lang="en-NL">
                <a:solidFill>
                  <a:schemeClr val="accent1"/>
                </a:solidFill>
              </a:rPr>
              <a:t>How to implement them</a:t>
            </a:r>
          </a:p>
          <a:p>
            <a:pPr lvl="2"/>
            <a:r>
              <a:rPr lang="en-NL"/>
              <a:t>Their strengths and weaknesses in practice</a:t>
            </a:r>
          </a:p>
          <a:p>
            <a:pPr lvl="2"/>
            <a:r>
              <a:rPr lang="en-NL"/>
              <a:t>Why and when to use these in practice</a:t>
            </a:r>
          </a:p>
          <a:p>
            <a:pPr lvl="2"/>
            <a:endParaRPr lang="en-NL"/>
          </a:p>
          <a:p>
            <a:pPr lvl="1"/>
            <a:r>
              <a:rPr lang="en-NL"/>
              <a:t>Core </a:t>
            </a:r>
            <a:r>
              <a:rPr lang="en-NL">
                <a:solidFill>
                  <a:schemeClr val="accent2"/>
                </a:solidFill>
              </a:rPr>
              <a:t>concepts</a:t>
            </a:r>
            <a:r>
              <a:rPr lang="en-NL"/>
              <a:t>:</a:t>
            </a:r>
          </a:p>
          <a:p>
            <a:pPr lvl="2"/>
            <a:r>
              <a:rPr lang="en-NL">
                <a:solidFill>
                  <a:schemeClr val="accent2"/>
                </a:solidFill>
              </a:rPr>
              <a:t>What they are </a:t>
            </a:r>
            <a:r>
              <a:rPr lang="en-NL"/>
              <a:t>– including theory –</a:t>
            </a:r>
          </a:p>
          <a:p>
            <a:pPr lvl="2"/>
            <a:r>
              <a:rPr lang="en-NL"/>
              <a:t>Which concepts exist for different data types</a:t>
            </a:r>
          </a:p>
          <a:p>
            <a:pPr lvl="2"/>
            <a:endParaRPr lang="en-NL"/>
          </a:p>
          <a:p>
            <a:pPr lvl="1"/>
            <a:r>
              <a:rPr lang="en-NL"/>
              <a:t>Practical </a:t>
            </a:r>
            <a:r>
              <a:rPr lang="en-NL">
                <a:solidFill>
                  <a:schemeClr val="accent6"/>
                </a:solidFill>
              </a:rPr>
              <a:t>skills</a:t>
            </a:r>
            <a:r>
              <a:rPr lang="en-NL"/>
              <a:t>:</a:t>
            </a:r>
          </a:p>
          <a:p>
            <a:pPr lvl="2"/>
            <a:r>
              <a:rPr lang="en-NL"/>
              <a:t>What concept to use for a given problem</a:t>
            </a:r>
          </a:p>
          <a:p>
            <a:pPr lvl="2"/>
            <a:r>
              <a:rPr lang="en-NL">
                <a:solidFill>
                  <a:schemeClr val="accent6"/>
                </a:solidFill>
              </a:rPr>
              <a:t>How to succesfully apply algorithms in practice</a:t>
            </a:r>
          </a:p>
          <a:p>
            <a:pPr lvl="2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9171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18" y="457200"/>
            <a:ext cx="7767016" cy="1255643"/>
          </a:xfrm>
        </p:spPr>
        <p:txBody>
          <a:bodyPr/>
          <a:lstStyle/>
          <a:p>
            <a:r>
              <a:rPr lang="en-US">
                <a:ea typeface="ＭＳ Ｐゴシック"/>
              </a:rPr>
              <a:t>How can we automatically provide citations for Wikipedia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r>
              <a:rPr lang="en-US">
                <a:ea typeface="ＭＳ Ｐゴシック"/>
              </a:rPr>
              <a:t>The neural network was trained, and was 100% accurate on the test set</a:t>
            </a:r>
          </a:p>
          <a:p>
            <a:pPr marL="194945" indent="-194945"/>
            <a:endParaRPr lang="en-US"/>
          </a:p>
          <a:p>
            <a:pPr marL="194945" indent="-194945"/>
            <a:endParaRPr lang="en-US">
              <a:ea typeface="ＭＳ Ｐゴシック"/>
            </a:endParaRPr>
          </a:p>
          <a:p>
            <a:pPr marL="194945" indent="-194945"/>
            <a:r>
              <a:rPr lang="en-US">
                <a:ea typeface="ＭＳ Ｐゴシック"/>
              </a:rPr>
              <a:t>When asked humans – they were &lt; 55% accurate</a:t>
            </a:r>
          </a:p>
          <a:p>
            <a:pPr marL="194945" indent="-194945"/>
            <a:endParaRPr lang="en-US">
              <a:ea typeface="ＭＳ Ｐゴシック"/>
            </a:endParaRPr>
          </a:p>
          <a:p>
            <a:pPr marL="194945" indent="-194945"/>
            <a:endParaRPr lang="en-US"/>
          </a:p>
          <a:p>
            <a:pPr marL="194945" indent="-19494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5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43BDE-3EC5-ED55-8F44-9B137BCB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Shortcuts in Learning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6145F-290B-6393-1A8E-7066550A930A}"/>
              </a:ext>
            </a:extLst>
          </p:cNvPr>
          <p:cNvSpPr txBox="1"/>
          <p:nvPr/>
        </p:nvSpPr>
        <p:spPr>
          <a:xfrm>
            <a:off x="920181" y="1498482"/>
            <a:ext cx="39579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The gunpowder store (Dutch: </a:t>
            </a:r>
            <a:r>
              <a:rPr lang="en-US" err="1">
                <a:solidFill>
                  <a:srgbClr val="202122"/>
                </a:solidFill>
                <a:latin typeface="Arial"/>
                <a:cs typeface="Arial"/>
              </a:rPr>
              <a:t>Kruithuis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) was subsequently re-housed, a 'cannonball's distance away', outside the city, in a new building designed by architect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2" tooltip="Pieter Post"/>
              </a:rPr>
              <a:t>Pieter Post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. 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[14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</a:rPr>
              <a:t>]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C74AA-CEB2-D3E0-03B7-4E5C8FD66AC6}"/>
              </a:ext>
            </a:extLst>
          </p:cNvPr>
          <p:cNvSpPr txBox="1"/>
          <p:nvPr/>
        </p:nvSpPr>
        <p:spPr>
          <a:xfrm>
            <a:off x="963039" y="3589506"/>
            <a:ext cx="394942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4"/>
              </a:rPr>
              <a:t>Delft University of Technology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 (TU Delft) is one of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5" tooltip="4TU"/>
              </a:rPr>
              <a:t>four universities of technology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 in the Netherlands. 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6"/>
              </a:rPr>
              <a:t>[23]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 </a:t>
            </a:r>
            <a:endParaRPr lang="en-US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endParaRPr lang="en-US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It was founded as an academy for civil engineering in 1842 by </a:t>
            </a:r>
            <a:r>
              <a:rPr lang="en-US">
                <a:solidFill>
                  <a:srgbClr val="795CB2"/>
                </a:solidFill>
                <a:latin typeface="Arial"/>
                <a:cs typeface="Arial"/>
                <a:hlinkClick r:id="rId7" tooltip="William II of the Netherlands"/>
              </a:rPr>
              <a:t>King William II</a:t>
            </a:r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. </a:t>
            </a:r>
            <a:endParaRPr lang="en-US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endParaRPr lang="en-US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202122"/>
                </a:solidFill>
                <a:latin typeface="Arial"/>
                <a:cs typeface="Arial"/>
              </a:rPr>
              <a:t>Today, well over 21,000 students are enrolled. </a:t>
            </a:r>
            <a:r>
              <a:rPr lang="en-US" baseline="30000">
                <a:solidFill>
                  <a:srgbClr val="795CB2"/>
                </a:solidFill>
                <a:latin typeface="Arial"/>
                <a:cs typeface="Arial"/>
                <a:hlinkClick r:id="rId8"/>
              </a:rPr>
              <a:t>[24]</a:t>
            </a:r>
            <a:endParaRPr lang="en-US">
              <a:ea typeface="Tahoma"/>
              <a:cs typeface="Tahom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3A3F5-C65C-F5D4-4692-0C35098F8468}"/>
              </a:ext>
            </a:extLst>
          </p:cNvPr>
          <p:cNvSpPr txBox="1"/>
          <p:nvPr/>
        </p:nvSpPr>
        <p:spPr>
          <a:xfrm>
            <a:off x="5078756" y="1299064"/>
            <a:ext cx="39579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122"/>
                </a:solidFill>
                <a:highlight>
                  <a:srgbClr val="C0C0C0"/>
                </a:highlight>
                <a:latin typeface="Arial"/>
                <a:cs typeface="Arial"/>
              </a:rPr>
              <a:t>The gunpowder store (Dutch: </a:t>
            </a:r>
            <a:r>
              <a:rPr lang="en-US" err="1">
                <a:solidFill>
                  <a:srgbClr val="202122"/>
                </a:solidFill>
                <a:highlight>
                  <a:srgbClr val="C0C0C0"/>
                </a:highlight>
                <a:latin typeface="Arial"/>
                <a:cs typeface="Arial"/>
              </a:rPr>
              <a:t>Kruithuis</a:t>
            </a:r>
            <a:r>
              <a:rPr lang="en-US">
                <a:solidFill>
                  <a:srgbClr val="202122"/>
                </a:solidFill>
                <a:highlight>
                  <a:srgbClr val="C0C0C0"/>
                </a:highlight>
                <a:latin typeface="Arial"/>
                <a:cs typeface="Arial"/>
              </a:rPr>
              <a:t>) was subsequently re-housed, a 'cannonball's distance away', outside the city, in a new building designed by architect </a:t>
            </a:r>
            <a:r>
              <a:rPr lang="en-US">
                <a:solidFill>
                  <a:srgbClr val="795CB2"/>
                </a:solidFill>
                <a:highlight>
                  <a:srgbClr val="C0C0C0"/>
                </a:highlight>
                <a:latin typeface="Arial"/>
                <a:cs typeface="Arial"/>
                <a:hlinkClick r:id="rId2" tooltip="Pieter Post"/>
              </a:rPr>
              <a:t>Pieter Post</a:t>
            </a:r>
            <a:r>
              <a:rPr lang="en-US">
                <a:solidFill>
                  <a:srgbClr val="202122"/>
                </a:solidFill>
                <a:highlight>
                  <a:srgbClr val="C0C0C0"/>
                </a:highlight>
                <a:latin typeface="Arial"/>
                <a:cs typeface="Arial"/>
              </a:rPr>
              <a:t>. </a:t>
            </a:r>
            <a:endParaRPr lang="en-US" baseline="30000">
              <a:solidFill>
                <a:srgbClr val="795CB2"/>
              </a:solidFill>
              <a:highlight>
                <a:srgbClr val="C0C0C0"/>
              </a:highlight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7C15-0CFE-C4B6-846A-0E0D4E9B3343}"/>
              </a:ext>
            </a:extLst>
          </p:cNvPr>
          <p:cNvSpPr txBox="1"/>
          <p:nvPr/>
        </p:nvSpPr>
        <p:spPr>
          <a:xfrm>
            <a:off x="5121614" y="3390088"/>
            <a:ext cx="394942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795CB2"/>
                </a:solidFill>
                <a:highlight>
                  <a:srgbClr val="C0C0C0"/>
                </a:highlight>
                <a:latin typeface="Arial"/>
                <a:cs typeface="Arial"/>
                <a:hlinkClick r:id="rId4"/>
              </a:rPr>
              <a:t>Delft University of Technology</a:t>
            </a:r>
            <a:r>
              <a:rPr lang="en-US">
                <a:solidFill>
                  <a:srgbClr val="202122"/>
                </a:solidFill>
                <a:highlight>
                  <a:srgbClr val="C0C0C0"/>
                </a:highlight>
                <a:latin typeface="Arial"/>
                <a:cs typeface="Arial"/>
              </a:rPr>
              <a:t> (TU Delft) is one of </a:t>
            </a:r>
            <a:r>
              <a:rPr lang="en-US">
                <a:solidFill>
                  <a:srgbClr val="795CB2"/>
                </a:solidFill>
                <a:highlight>
                  <a:srgbClr val="C0C0C0"/>
                </a:highlight>
                <a:latin typeface="Arial"/>
                <a:cs typeface="Arial"/>
                <a:hlinkClick r:id="rId5"/>
              </a:rPr>
              <a:t>four universities of technology</a:t>
            </a:r>
            <a:r>
              <a:rPr lang="en-US">
                <a:solidFill>
                  <a:srgbClr val="202122"/>
                </a:solidFill>
                <a:highlight>
                  <a:srgbClr val="C0C0C0"/>
                </a:highlight>
                <a:latin typeface="Arial"/>
                <a:cs typeface="Arial"/>
              </a:rPr>
              <a:t> in the Netherlands.  </a:t>
            </a:r>
            <a:endParaRPr lang="en-US">
              <a:solidFill>
                <a:srgbClr val="000000"/>
              </a:solidFill>
              <a:highlight>
                <a:srgbClr val="C0C0C0"/>
              </a:highlight>
              <a:latin typeface="Tahoma"/>
              <a:ea typeface="Tahoma"/>
              <a:cs typeface="Tahoma"/>
            </a:endParaRPr>
          </a:p>
          <a:p>
            <a:endParaRPr lang="en-US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202122"/>
                </a:solidFill>
                <a:highlight>
                  <a:srgbClr val="C0C0C0"/>
                </a:highlight>
                <a:latin typeface="Arial"/>
                <a:cs typeface="Arial"/>
              </a:rPr>
              <a:t>It was founded as an academy for civil engineering in 1842 by </a:t>
            </a:r>
            <a:r>
              <a:rPr lang="en-US">
                <a:solidFill>
                  <a:srgbClr val="795CB2"/>
                </a:solidFill>
                <a:highlight>
                  <a:srgbClr val="C0C0C0"/>
                </a:highlight>
                <a:latin typeface="Arial"/>
                <a:cs typeface="Arial"/>
                <a:hlinkClick r:id="rId7" tooltip="William II of the Netherlands"/>
              </a:rPr>
              <a:t>King William II</a:t>
            </a:r>
            <a:r>
              <a:rPr lang="en-US">
                <a:solidFill>
                  <a:srgbClr val="202122"/>
                </a:solidFill>
                <a:highlight>
                  <a:srgbClr val="C0C0C0"/>
                </a:highlight>
                <a:latin typeface="Arial"/>
                <a:cs typeface="Arial"/>
              </a:rPr>
              <a:t>.</a:t>
            </a:r>
            <a:endParaRPr lang="en-US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endParaRPr lang="en-US">
              <a:solidFill>
                <a:srgbClr val="202122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202122"/>
                </a:solidFill>
                <a:highlight>
                  <a:srgbClr val="C0C0C0"/>
                </a:highlight>
                <a:latin typeface="Arial"/>
                <a:cs typeface="Arial"/>
              </a:rPr>
              <a:t>Today, well over 21,000 students are enrolled. </a:t>
            </a:r>
            <a:endParaRPr lang="en-US" baseline="30000">
              <a:solidFill>
                <a:srgbClr val="795CB2"/>
              </a:solidFill>
              <a:highlight>
                <a:srgbClr val="C0C0C0"/>
              </a:highlight>
              <a:latin typeface="Arial"/>
              <a:ea typeface="Tahoma"/>
              <a:cs typeface="Arial"/>
            </a:endParaRP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0315CAF0-FDF0-83E7-09B2-0CD2FCF483EF}"/>
              </a:ext>
            </a:extLst>
          </p:cNvPr>
          <p:cNvSpPr/>
          <p:nvPr/>
        </p:nvSpPr>
        <p:spPr bwMode="auto">
          <a:xfrm>
            <a:off x="2394084" y="4863650"/>
            <a:ext cx="4200186" cy="10001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If </a:t>
            </a:r>
            <a:r>
              <a:rPr lang="en-US" sz="2400">
                <a:solidFill>
                  <a:srgbClr val="C00000"/>
                </a:solidFill>
                <a:latin typeface="Arial"/>
                <a:ea typeface="ＭＳ Ｐゴシック"/>
                <a:cs typeface="Arial"/>
              </a:rPr>
              <a:t>." "</a:t>
            </a:r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predict citation needed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3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Russian Tanks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neural network was trained, and was 100% accurate on the test set</a:t>
            </a:r>
          </a:p>
          <a:p>
            <a:endParaRPr lang="en-US"/>
          </a:p>
          <a:p>
            <a:r>
              <a:rPr lang="en-US"/>
              <a:t>When tested on another data set, the network performed worse then random guessing…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24" y="3699933"/>
            <a:ext cx="1777198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48" y="3699933"/>
            <a:ext cx="1777198" cy="1752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1396999" y="1405467"/>
            <a:ext cx="6121399" cy="21674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After much analysis,</a:t>
            </a:r>
            <a:r>
              <a:rPr kumimoji="0" lang="en-US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i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 turned out the network implemented</a:t>
            </a:r>
            <a:r>
              <a:rPr kumimoji="0" lang="en-US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the following: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aseline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If</a:t>
            </a:r>
            <a:r>
              <a:rPr lang="en-US" sz="240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 the sky is blue, there is no tank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otherwise</a:t>
            </a:r>
            <a:r>
              <a:rPr kumimoji="0" lang="en-US" sz="2400" b="0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 there is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60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8B9D-8E6F-82D5-6157-FEC4CC8C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Shortcuts in image models</a:t>
            </a:r>
            <a:endParaRPr lang="en-US"/>
          </a:p>
        </p:txBody>
      </p:sp>
      <p:pic>
        <p:nvPicPr>
          <p:cNvPr id="5" name="Picture 4" descr="A drawing of a person riding a horse&#10;&#10;Description automatically generated">
            <a:extLst>
              <a:ext uri="{FF2B5EF4-FFF2-40B4-BE49-F238E27FC236}">
                <a16:creationId xmlns:a16="http://schemas.microsoft.com/office/drawing/2014/main" id="{188A728A-D9EE-277F-9642-FBF863BD6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7" b="-312"/>
          <a:stretch/>
        </p:blipFill>
        <p:spPr>
          <a:xfrm>
            <a:off x="413816" y="2102568"/>
            <a:ext cx="2798085" cy="179076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6738C4-3F05-F2FA-843B-0811E8304CC9}"/>
              </a:ext>
            </a:extLst>
          </p:cNvPr>
          <p:cNvSpPr/>
          <p:nvPr/>
        </p:nvSpPr>
        <p:spPr bwMode="auto">
          <a:xfrm>
            <a:off x="299238" y="3528004"/>
            <a:ext cx="1437232" cy="54730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horse</a:t>
            </a:r>
            <a:endParaRPr lang="en-US">
              <a:solidFill>
                <a:schemeClr val="bg1"/>
              </a:solidFill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28619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8B9D-8E6F-82D5-6157-FEC4CC8C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Shortcuts in image models</a:t>
            </a:r>
            <a:endParaRPr lang="en-US"/>
          </a:p>
        </p:txBody>
      </p:sp>
      <p:pic>
        <p:nvPicPr>
          <p:cNvPr id="5" name="Picture 4" descr="A drawing of a person riding a horse&#10;&#10;Description automatically generated">
            <a:extLst>
              <a:ext uri="{FF2B5EF4-FFF2-40B4-BE49-F238E27FC236}">
                <a16:creationId xmlns:a16="http://schemas.microsoft.com/office/drawing/2014/main" id="{188A728A-D9EE-277F-9642-FBF863BD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6" y="2102568"/>
            <a:ext cx="8394236" cy="1785187"/>
          </a:xfrm>
          <a:prstGeom prst="rect">
            <a:avLst/>
          </a:prstGeom>
        </p:spPr>
      </p:pic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B096FC54-6F44-D17A-CC50-5259F1B3A736}"/>
              </a:ext>
            </a:extLst>
          </p:cNvPr>
          <p:cNvSpPr/>
          <p:nvPr/>
        </p:nvSpPr>
        <p:spPr bwMode="auto">
          <a:xfrm>
            <a:off x="2394084" y="4863650"/>
            <a:ext cx="4200186" cy="1000148"/>
          </a:xfrm>
          <a:prstGeom prst="roundRect">
            <a:avLst/>
          </a:prstGeom>
          <a:solidFill>
            <a:srgbClr val="00A6D6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If "</a:t>
            </a:r>
            <a:r>
              <a:rPr lang="en-US" sz="2400">
                <a:solidFill>
                  <a:srgbClr val="C00000"/>
                </a:solidFill>
                <a:latin typeface="Arial"/>
                <a:ea typeface="ＭＳ Ｐゴシック"/>
                <a:cs typeface="Arial"/>
              </a:rPr>
              <a:t>copyright</a:t>
            </a:r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"</a:t>
            </a:r>
            <a:r>
              <a:rPr lang="en-US" sz="2400">
                <a:solidFill>
                  <a:srgbClr val="C00000"/>
                </a:solidFill>
                <a:latin typeface="Arial"/>
                <a:ea typeface="ＭＳ Ｐゴシック"/>
                <a:cs typeface="Arial"/>
              </a:rPr>
              <a:t> </a:t>
            </a:r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predict </a:t>
            </a:r>
            <a:r>
              <a:rPr lang="en-US" sz="2400">
                <a:solidFill>
                  <a:srgbClr val="FFC000"/>
                </a:solidFill>
                <a:latin typeface="Arial"/>
                <a:ea typeface="ＭＳ Ｐゴシック"/>
                <a:cs typeface="Arial"/>
              </a:rPr>
              <a:t>horse</a:t>
            </a:r>
            <a:endParaRPr lang="en-US">
              <a:solidFill>
                <a:srgbClr val="FFC000"/>
              </a:solidFill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902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93" y="273050"/>
            <a:ext cx="8592603" cy="633656"/>
          </a:xfrm>
        </p:spPr>
        <p:txBody>
          <a:bodyPr wrap="square" anchor="b">
            <a:normAutofit/>
          </a:bodyPr>
          <a:lstStyle/>
          <a:p>
            <a:r>
              <a:rPr lang="en-US" sz="2800">
                <a:ea typeface="ＭＳ Ｐゴシック"/>
              </a:rPr>
              <a:t>You can always find what you are looking for</a:t>
            </a:r>
          </a:p>
        </p:txBody>
      </p:sp>
      <p:pic>
        <p:nvPicPr>
          <p:cNvPr id="6" name="Picture 5" descr="Machine Learning">
            <a:extLst>
              <a:ext uri="{FF2B5EF4-FFF2-40B4-BE49-F238E27FC236}">
                <a16:creationId xmlns:a16="http://schemas.microsoft.com/office/drawing/2014/main" id="{58C9B711-7EDF-367F-6A7A-B20566F9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985" y="1986159"/>
            <a:ext cx="3494186" cy="41400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47153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E0261-5AB0-AA0E-7AA2-D720554D9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ignificant - Bad data mining">
            <a:extLst>
              <a:ext uri="{FF2B5EF4-FFF2-40B4-BE49-F238E27FC236}">
                <a16:creationId xmlns:a16="http://schemas.microsoft.com/office/drawing/2014/main" id="{7F0F22B9-8155-1C43-E6E6-6E12A0DF4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" b="51906"/>
          <a:stretch/>
        </p:blipFill>
        <p:spPr>
          <a:xfrm>
            <a:off x="520424" y="49557"/>
            <a:ext cx="4878405" cy="6548919"/>
          </a:xfrm>
          <a:prstGeom prst="rect">
            <a:avLst/>
          </a:prstGeom>
        </p:spPr>
      </p:pic>
      <p:pic>
        <p:nvPicPr>
          <p:cNvPr id="6" name="Picture 5" descr="Significant - Bad data mining">
            <a:extLst>
              <a:ext uri="{FF2B5EF4-FFF2-40B4-BE49-F238E27FC236}">
                <a16:creationId xmlns:a16="http://schemas.microsoft.com/office/drawing/2014/main" id="{A5B8849E-86C6-E3D0-F4A2-A01827071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2" r="-225" b="-162"/>
          <a:stretch/>
        </p:blipFill>
        <p:spPr>
          <a:xfrm>
            <a:off x="5450489" y="-2107"/>
            <a:ext cx="3589962" cy="51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Multiple Comparisons Problem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945" indent="-194945"/>
            <a:endParaRPr lang="en-US"/>
          </a:p>
          <a:p>
            <a:pPr marL="194945" indent="-194945"/>
            <a:r>
              <a:rPr lang="en-US" i="1">
                <a:ea typeface="ＭＳ Ｐゴシック"/>
              </a:rPr>
              <a:t>The cause of many errors in data mining…</a:t>
            </a:r>
          </a:p>
        </p:txBody>
      </p:sp>
      <p:pic>
        <p:nvPicPr>
          <p:cNvPr id="4" name="Picture 3" descr="A graph of a number of people killed by venomous spiders&#10;&#10;Description automatically generated">
            <a:extLst>
              <a:ext uri="{FF2B5EF4-FFF2-40B4-BE49-F238E27FC236}">
                <a16:creationId xmlns:a16="http://schemas.microsoft.com/office/drawing/2014/main" id="{EF8AAD8D-2FB5-77E6-C3F1-E941C4BA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70" y="2877175"/>
            <a:ext cx="7315199" cy="2870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D8FED3-73FA-FB95-E41D-3800E11FF650}"/>
              </a:ext>
            </a:extLst>
          </p:cNvPr>
          <p:cNvSpPr txBox="1"/>
          <p:nvPr/>
        </p:nvSpPr>
        <p:spPr>
          <a:xfrm>
            <a:off x="1546698" y="6026285"/>
            <a:ext cx="57685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https://youtu.be/HpjlcEH4zuY?si=3-KnR06RHipLk_UK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66275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BF24-864F-560B-067F-70D8C043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>
                <a:ea typeface="ＭＳ Ｐゴシック"/>
              </a:rPr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E96A-4C03-B0B4-BBD8-B05F5A988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919" y="1828800"/>
            <a:ext cx="7950421" cy="3506788"/>
          </a:xfrm>
        </p:spPr>
        <p:txBody>
          <a:bodyPr/>
          <a:lstStyle/>
          <a:p>
            <a:pPr marL="194945" indent="-194945"/>
            <a:r>
              <a:rPr lang="en-US" b="1">
                <a:ea typeface="ＭＳ Ｐゴシック"/>
                <a:cs typeface="Tahoma"/>
              </a:rPr>
              <a:t>Data Mining:</a:t>
            </a:r>
            <a:r>
              <a:rPr lang="en-US">
                <a:ea typeface="ＭＳ Ｐゴシック"/>
                <a:cs typeface="Tahoma"/>
              </a:rPr>
              <a:t> Extract</a:t>
            </a:r>
            <a:r>
              <a:rPr lang="en-US">
                <a:solidFill>
                  <a:srgbClr val="000000"/>
                </a:solidFill>
                <a:ea typeface="ＭＳ Ｐゴシック"/>
                <a:cs typeface="Tahoma"/>
              </a:rPr>
              <a:t> useful information </a:t>
            </a:r>
            <a:r>
              <a:rPr lang="en-US">
                <a:ea typeface="ＭＳ Ｐゴシック"/>
                <a:cs typeface="Tahoma"/>
              </a:rPr>
              <a:t>from a </a:t>
            </a:r>
            <a:r>
              <a:rPr lang="en-US">
                <a:solidFill>
                  <a:srgbClr val="000000"/>
                </a:solidFill>
                <a:ea typeface="ＭＳ Ｐゴシック"/>
                <a:cs typeface="Tahoma"/>
              </a:rPr>
              <a:t>large volume of data </a:t>
            </a:r>
            <a:r>
              <a:rPr lang="en-US">
                <a:ea typeface="ＭＳ Ｐゴシック"/>
                <a:cs typeface="Tahoma"/>
              </a:rPr>
              <a:t>and </a:t>
            </a:r>
            <a:r>
              <a:rPr lang="en-US">
                <a:solidFill>
                  <a:srgbClr val="000000"/>
                </a:solidFill>
                <a:ea typeface="ＭＳ Ｐゴシック"/>
                <a:cs typeface="Tahoma"/>
              </a:rPr>
              <a:t>transform it into an understandable structure </a:t>
            </a:r>
            <a:endParaRPr lang="en-US">
              <a:solidFill>
                <a:srgbClr val="000000"/>
              </a:solidFill>
              <a:cs typeface="Tahoma"/>
            </a:endParaRPr>
          </a:p>
          <a:p>
            <a:pPr marL="194945" indent="-194945"/>
            <a:endParaRPr lang="en-US">
              <a:cs typeface="Tahoma"/>
            </a:endParaRPr>
          </a:p>
          <a:p>
            <a:pPr marL="194945" indent="-194945"/>
            <a:r>
              <a:rPr lang="en-US">
                <a:ea typeface="ＭＳ Ｐゴシック"/>
                <a:cs typeface="Tahoma"/>
              </a:rPr>
              <a:t>Labs 30% (3 of them), Final exam 70%, Homeworks as examples for finals (6 of them)</a:t>
            </a:r>
            <a:endParaRPr lang="en-US">
              <a:cs typeface="Tahoma"/>
            </a:endParaRPr>
          </a:p>
          <a:p>
            <a:pPr marL="194945" indent="-194945"/>
            <a:endParaRPr lang="en-US">
              <a:cs typeface="Tahoma"/>
            </a:endParaRPr>
          </a:p>
          <a:p>
            <a:pPr marL="194945" indent="-194945"/>
            <a:r>
              <a:rPr lang="en-US">
                <a:ea typeface="ＭＳ Ｐゴシック"/>
                <a:cs typeface="Tahoma"/>
              </a:rPr>
              <a:t>Content organization: Distances, Matrices, Counting</a:t>
            </a:r>
            <a:endParaRPr lang="en-US">
              <a:cs typeface="Tahoma"/>
            </a:endParaRPr>
          </a:p>
          <a:p>
            <a:pPr marL="194945" indent="-194945"/>
            <a:endParaRPr lang="en-US">
              <a:cs typeface="Tahoma"/>
            </a:endParaRPr>
          </a:p>
          <a:p>
            <a:pPr marL="194945" indent="-194945"/>
            <a:r>
              <a:rPr lang="en-US">
                <a:ea typeface="ＭＳ Ｐゴシック"/>
                <a:cs typeface="Tahoma"/>
              </a:rPr>
              <a:t>Data mining as the skill of the 21st century </a:t>
            </a:r>
            <a:endParaRPr lang="en-US">
              <a:cs typeface="Tahoma"/>
            </a:endParaRPr>
          </a:p>
          <a:p>
            <a:pPr marL="194945" indent="-194945"/>
            <a:endParaRPr lang="en-US">
              <a:cs typeface="Tahoma"/>
            </a:endParaRPr>
          </a:p>
          <a:p>
            <a:pPr marL="194945" indent="-194945">
              <a:buFont typeface="Times"/>
            </a:pPr>
            <a:r>
              <a:rPr lang="en-US">
                <a:ea typeface="ＭＳ Ｐゴシック"/>
                <a:cs typeface="Tahoma"/>
              </a:rPr>
              <a:t>But tread with caution</a:t>
            </a:r>
            <a:endParaRPr lang="en-US">
              <a:cs typeface="Tahoma"/>
            </a:endParaRPr>
          </a:p>
          <a:p>
            <a:pPr marL="194945" indent="-194945"/>
            <a:endParaRPr lang="en-US">
              <a:cs typeface="Tahoma"/>
            </a:endParaRPr>
          </a:p>
          <a:p>
            <a:pPr marL="194945" indent="-194945"/>
            <a:endParaRPr lang="en-US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3610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Three Verticals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C1134D-703D-3731-1103-E385F33982CF}"/>
              </a:ext>
            </a:extLst>
          </p:cNvPr>
          <p:cNvSpPr/>
          <p:nvPr/>
        </p:nvSpPr>
        <p:spPr bwMode="auto">
          <a:xfrm>
            <a:off x="915838" y="1710187"/>
            <a:ext cx="2240711" cy="4199625"/>
          </a:xfrm>
          <a:prstGeom prst="roundRect">
            <a:avLst/>
          </a:prstGeom>
          <a:solidFill>
            <a:srgbClr val="ED7D3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Distances</a:t>
            </a:r>
            <a:endParaRPr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  <a:cs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ACADE-8B84-3E94-A440-0A74DC46DAC3}"/>
              </a:ext>
            </a:extLst>
          </p:cNvPr>
          <p:cNvSpPr/>
          <p:nvPr/>
        </p:nvSpPr>
        <p:spPr bwMode="auto">
          <a:xfrm>
            <a:off x="3492979" y="1699403"/>
            <a:ext cx="2240711" cy="4199625"/>
          </a:xfrm>
          <a:prstGeom prst="round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Matrices</a:t>
            </a:r>
            <a:endParaRPr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5E8FB3-7E32-F0EC-6F57-1A7FC2B54E37}"/>
              </a:ext>
            </a:extLst>
          </p:cNvPr>
          <p:cNvSpPr/>
          <p:nvPr/>
        </p:nvSpPr>
        <p:spPr bwMode="auto">
          <a:xfrm>
            <a:off x="6066527" y="1699404"/>
            <a:ext cx="2240711" cy="4199625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Counting</a:t>
            </a:r>
            <a:endParaRPr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  <a:cs typeface="Arial" charset="0"/>
            </a:endParaRPr>
          </a:p>
        </p:txBody>
      </p:sp>
      <p:pic>
        <p:nvPicPr>
          <p:cNvPr id="8" name="Graphic 7" descr="Social distancing outline">
            <a:extLst>
              <a:ext uri="{FF2B5EF4-FFF2-40B4-BE49-F238E27FC236}">
                <a16:creationId xmlns:a16="http://schemas.microsoft.com/office/drawing/2014/main" id="{EB06989F-F729-7DA3-D0AF-98EDC87B1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0791" y="3241375"/>
            <a:ext cx="914400" cy="914400"/>
          </a:xfrm>
          <a:prstGeom prst="rect">
            <a:avLst/>
          </a:prstGeom>
        </p:spPr>
      </p:pic>
      <p:pic>
        <p:nvPicPr>
          <p:cNvPr id="10" name="Graphic 9" descr="Table outline">
            <a:extLst>
              <a:ext uri="{FF2B5EF4-FFF2-40B4-BE49-F238E27FC236}">
                <a16:creationId xmlns:a16="http://schemas.microsoft.com/office/drawing/2014/main" id="{D15B70BA-F39F-B577-68C9-CE518314C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3241375"/>
            <a:ext cx="914400" cy="914400"/>
          </a:xfrm>
          <a:prstGeom prst="rect">
            <a:avLst/>
          </a:prstGeom>
        </p:spPr>
      </p:pic>
      <p:pic>
        <p:nvPicPr>
          <p:cNvPr id="11" name="Graphic 10" descr="Tally with solid fill">
            <a:extLst>
              <a:ext uri="{FF2B5EF4-FFF2-40B4-BE49-F238E27FC236}">
                <a16:creationId xmlns:a16="http://schemas.microsoft.com/office/drawing/2014/main" id="{E1800030-B705-4969-4BF1-4985865E3B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1479" y="32988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3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696A51-CF6B-B85F-DF19-39466747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2446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4674CF-A2C9-26A7-8CC7-314346C4F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711257"/>
              </p:ext>
            </p:extLst>
          </p:nvPr>
        </p:nvGraphicFramePr>
        <p:xfrm>
          <a:off x="735724" y="262751"/>
          <a:ext cx="8300905" cy="6244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634">
                  <a:extLst>
                    <a:ext uri="{9D8B030D-6E8A-4147-A177-3AD203B41FA5}">
                      <a16:colId xmlns:a16="http://schemas.microsoft.com/office/drawing/2014/main" val="4104130225"/>
                    </a:ext>
                  </a:extLst>
                </a:gridCol>
                <a:gridCol w="582119">
                  <a:extLst>
                    <a:ext uri="{9D8B030D-6E8A-4147-A177-3AD203B41FA5}">
                      <a16:colId xmlns:a16="http://schemas.microsoft.com/office/drawing/2014/main" val="3622521613"/>
                    </a:ext>
                  </a:extLst>
                </a:gridCol>
                <a:gridCol w="450662">
                  <a:extLst>
                    <a:ext uri="{9D8B030D-6E8A-4147-A177-3AD203B41FA5}">
                      <a16:colId xmlns:a16="http://schemas.microsoft.com/office/drawing/2014/main" val="3690870275"/>
                    </a:ext>
                  </a:extLst>
                </a:gridCol>
                <a:gridCol w="626585">
                  <a:extLst>
                    <a:ext uri="{9D8B030D-6E8A-4147-A177-3AD203B41FA5}">
                      <a16:colId xmlns:a16="http://schemas.microsoft.com/office/drawing/2014/main" val="3621823610"/>
                    </a:ext>
                  </a:extLst>
                </a:gridCol>
                <a:gridCol w="990034">
                  <a:extLst>
                    <a:ext uri="{9D8B030D-6E8A-4147-A177-3AD203B41FA5}">
                      <a16:colId xmlns:a16="http://schemas.microsoft.com/office/drawing/2014/main" val="4171361536"/>
                    </a:ext>
                  </a:extLst>
                </a:gridCol>
                <a:gridCol w="2571424">
                  <a:extLst>
                    <a:ext uri="{9D8B030D-6E8A-4147-A177-3AD203B41FA5}">
                      <a16:colId xmlns:a16="http://schemas.microsoft.com/office/drawing/2014/main" val="3230454089"/>
                    </a:ext>
                  </a:extLst>
                </a:gridCol>
                <a:gridCol w="2107447">
                  <a:extLst>
                    <a:ext uri="{9D8B030D-6E8A-4147-A177-3AD203B41FA5}">
                      <a16:colId xmlns:a16="http://schemas.microsoft.com/office/drawing/2014/main" val="3976957186"/>
                    </a:ext>
                  </a:extLst>
                </a:gridCol>
              </a:tblGrid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 dirty="0">
                          <a:effectLst/>
                        </a:rPr>
                        <a:t>Schedule</a:t>
                      </a:r>
                      <a:endParaRPr lang="en-GB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 dirty="0">
                          <a:effectLst/>
                        </a:rPr>
                        <a:t>Week</a:t>
                      </a:r>
                      <a:endParaRPr lang="en-GB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Day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Date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Time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1" u="none" strike="noStrike" dirty="0">
                          <a:effectLst/>
                        </a:rPr>
                        <a:t>Topic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 dirty="0">
                          <a:effectLst/>
                        </a:rPr>
                        <a:t>Lab Assignment Deadline</a:t>
                      </a:r>
                      <a:endParaRPr lang="en-GB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3962203897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2.1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Mon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Nov 11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13:45-15:45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Introduction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Lab 1: Anomaly detection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1825879295"/>
                  </a:ext>
                </a:extLst>
              </a:tr>
              <a:tr h="2638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2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2.1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Thu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Nov 14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10:45-12:45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Anomaly detection (DTW for Lab 1)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825081060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3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2.2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Mon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Nov 18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13:45-15:45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Distances (use case discussion)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2287663656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4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2.2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Thu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Nov 21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10:45-12:45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Matrices (PCA for Lab 1)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4108364360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5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2.3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Mon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Nov 25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13:45-15:45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Embeddings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759514601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6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2.3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Thu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Nov 28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10:45-12:45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Clustering (for Lab 2)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Lab 1 due date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952333151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7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2.4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Mon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Dec 2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13:45-15:45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Discrimination (discussion)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200" b="0" u="none" strike="noStrike" dirty="0">
                          <a:effectLst/>
                        </a:rPr>
                        <a:t>     Lab 2: Graph Clustering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1226169364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 dirty="0">
                          <a:effectLst/>
                        </a:rPr>
                        <a:t>Lecture 8</a:t>
                      </a:r>
                      <a:endParaRPr lang="en-GB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2.4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Thu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Dec 5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10:45-12:45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Invited lecture?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4076441501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9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solidFill>
                            <a:srgbClr val="3D85C6"/>
                          </a:solidFill>
                          <a:effectLst/>
                        </a:rPr>
                        <a:t>Wed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solidFill>
                            <a:srgbClr val="3D85C6"/>
                          </a:solidFill>
                          <a:effectLst/>
                        </a:rPr>
                        <a:t>Dec 11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13:45-15:45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Graph Mining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1707935572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10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Thu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Dec 12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10:45-12:45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 err="1">
                          <a:effectLst/>
                        </a:rPr>
                        <a:t>MinHashing</a:t>
                      </a:r>
                      <a:r>
                        <a:rPr lang="en-GB" sz="1200" b="0" u="none" strike="noStrike" dirty="0">
                          <a:effectLst/>
                        </a:rPr>
                        <a:t> (for Lab 3)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232912501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11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2.6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Mon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Dec 16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13:45-15:45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Indexing 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3901761305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12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2.6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Thu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Dec 19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10:45-12:45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Sketching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Lab 2 due date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2347077825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13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2.7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Mon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Jan 6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13:45-15:45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NMF (for Lab 3)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Lab 3: Hashing/NMF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2482661096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14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2.7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Thu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Jan 9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10:45-12:45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Recommender systems (for Lab 3)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997626719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15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2.8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Mon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Jan 13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13:45-15:45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Manifold learning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3704372671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16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2.8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Thu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Jan 16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10:45-12:45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Data Visualization (discussion)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2850417468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17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2.9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Mon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Jan 20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13:45-15:45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Exam summary slides/Q&amp;A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425661066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Lecture 18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2.9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Thu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Jan 23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10:45-12:45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Mock exam answers/Q&amp;A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>
                          <a:effectLst/>
                        </a:rPr>
                        <a:t>Lab 3 due date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3340169882"/>
                  </a:ext>
                </a:extLst>
              </a:tr>
              <a:tr h="3147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1" u="none" strike="noStrike">
                          <a:effectLst/>
                        </a:rPr>
                        <a:t>Exam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2.10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Mon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900" b="0" u="none" strike="noStrike">
                          <a:effectLst/>
                        </a:rPr>
                        <a:t>Jan 27</a:t>
                      </a:r>
                      <a:endParaRPr lang="en-GB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L" sz="900" b="0" u="none" strike="noStrike">
                          <a:effectLst/>
                        </a:rPr>
                        <a:t>13:30-16:30</a:t>
                      </a:r>
                      <a:endParaRPr lang="en-NL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none" strike="noStrike" dirty="0" err="1">
                          <a:effectLst/>
                        </a:rPr>
                        <a:t>Weblab</a:t>
                      </a:r>
                      <a:r>
                        <a:rPr lang="en-GB" sz="1200" b="0" u="none" strike="noStrike" dirty="0">
                          <a:effectLst/>
                        </a:rPr>
                        <a:t> exam</a:t>
                      </a:r>
                      <a:endParaRPr lang="en-GB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NL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15" marR="6915" marT="4611" marB="4611" anchor="b"/>
                </a:tc>
                <a:extLst>
                  <a:ext uri="{0D108BD9-81ED-4DB2-BD59-A6C34878D82A}">
                    <a16:rowId xmlns:a16="http://schemas.microsoft.com/office/drawing/2014/main" val="130345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008165"/>
      </p:ext>
    </p:extLst>
  </p:cSld>
  <p:clrMapOvr>
    <a:masterClrMapping/>
  </p:clrMapOvr>
</p:sld>
</file>

<file path=ppt/theme/theme1.xml><?xml version="1.0" encoding="utf-8"?>
<a:theme xmlns:a="http://schemas.openxmlformats.org/drawingml/2006/main" name="2_TUD_sic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UD_sicco" id="{3C39C46A-631C-9E41-ABE9-92D19A24A71F}" vid="{30DC00DF-7D1E-5D45-8566-66DB851965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8357AAE0C1E64CA4B3761381D30CF4" ma:contentTypeVersion="6" ma:contentTypeDescription="Create a new document." ma:contentTypeScope="" ma:versionID="98c2f74b3f6e0b571c123601d0188432">
  <xsd:schema xmlns:xsd="http://www.w3.org/2001/XMLSchema" xmlns:xs="http://www.w3.org/2001/XMLSchema" xmlns:p="http://schemas.microsoft.com/office/2006/metadata/properties" xmlns:ns2="4dc9e9bb-1d57-4c16-a956-38b9779245d6" xmlns:ns3="4f5c2ce6-1fbd-4f00-bde8-6c70cf68396f" targetNamespace="http://schemas.microsoft.com/office/2006/metadata/properties" ma:root="true" ma:fieldsID="446cd376ed3d62c781d6b7a93c4d6794" ns2:_="" ns3:_="">
    <xsd:import namespace="4dc9e9bb-1d57-4c16-a956-38b9779245d6"/>
    <xsd:import namespace="4f5c2ce6-1fbd-4f00-bde8-6c70cf6839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c9e9bb-1d57-4c16-a956-38b9779245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5c2ce6-1fbd-4f00-bde8-6c70cf68396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1533ED-FA34-44EA-AA4A-1E6573C21D10}"/>
</file>

<file path=customXml/itemProps2.xml><?xml version="1.0" encoding="utf-8"?>
<ds:datastoreItem xmlns:ds="http://schemas.openxmlformats.org/officeDocument/2006/customXml" ds:itemID="{DC2534D5-92C9-4D44-9E23-02CF232945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C7DCFE-DE87-491C-8DF1-2B5E0ACA314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3805</Words>
  <Application>Microsoft Macintosh PowerPoint</Application>
  <PresentationFormat>On-screen Show (4:3)</PresentationFormat>
  <Paragraphs>846</Paragraphs>
  <Slides>78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ＭＳ Ｐゴシック</vt:lpstr>
      <vt:lpstr>Arial</vt:lpstr>
      <vt:lpstr>Bookman Old Style</vt:lpstr>
      <vt:lpstr>Calibri</vt:lpstr>
      <vt:lpstr>Söhne</vt:lpstr>
      <vt:lpstr>Tahoma</vt:lpstr>
      <vt:lpstr>Times</vt:lpstr>
      <vt:lpstr>2_TUD_sicco</vt:lpstr>
      <vt:lpstr>Datamining  CSE2525</vt:lpstr>
      <vt:lpstr>PowerPoint Presentation</vt:lpstr>
      <vt:lpstr>Sicco Verwer</vt:lpstr>
      <vt:lpstr>Avishek Anand</vt:lpstr>
      <vt:lpstr>Nergis Tömen</vt:lpstr>
      <vt:lpstr>Today's goals</vt:lpstr>
      <vt:lpstr>Course goals</vt:lpstr>
      <vt:lpstr>Three Verticals</vt:lpstr>
      <vt:lpstr>PowerPoint Presentation</vt:lpstr>
      <vt:lpstr>Teaching methods</vt:lpstr>
      <vt:lpstr>Lecture schedule</vt:lpstr>
      <vt:lpstr>Course material</vt:lpstr>
      <vt:lpstr>Lab sessions</vt:lpstr>
      <vt:lpstr>Lab sessions</vt:lpstr>
      <vt:lpstr>Lab sessions</vt:lpstr>
      <vt:lpstr>PowerPoint Presentation</vt:lpstr>
      <vt:lpstr>Lab Evaluation</vt:lpstr>
      <vt:lpstr>Lab Evaluation</vt:lpstr>
      <vt:lpstr>Lab Evaluation</vt:lpstr>
      <vt:lpstr>How does Peer Review work ?</vt:lpstr>
      <vt:lpstr>Homework Assignments</vt:lpstr>
      <vt:lpstr>Final Exam</vt:lpstr>
      <vt:lpstr>Course changes</vt:lpstr>
      <vt:lpstr>Expected prior knowledge</vt:lpstr>
      <vt:lpstr>Prior courses</vt:lpstr>
      <vt:lpstr>Feedback</vt:lpstr>
      <vt:lpstr>Logistics summary</vt:lpstr>
      <vt:lpstr>PowerPoint Presentation</vt:lpstr>
      <vt:lpstr>What is Data Mining?</vt:lpstr>
      <vt:lpstr>What is data mining?</vt:lpstr>
      <vt:lpstr>§</vt:lpstr>
      <vt:lpstr>PowerPoint Presentation</vt:lpstr>
      <vt:lpstr>Data mining in context</vt:lpstr>
      <vt:lpstr>What is data mining?</vt:lpstr>
      <vt:lpstr>What is data mining?</vt:lpstr>
      <vt:lpstr>Data Mining vs. Machine learning vs Data Management</vt:lpstr>
      <vt:lpstr>Data Mining vs. Machine learning</vt:lpstr>
      <vt:lpstr>Data Mining vs. Machine learning</vt:lpstr>
      <vt:lpstr>Data Mining vs. Machine learning</vt:lpstr>
      <vt:lpstr>Data Mining: Healthcare system</vt:lpstr>
      <vt:lpstr>ML: Healthcare system</vt:lpstr>
      <vt:lpstr>Healthcare System</vt:lpstr>
      <vt:lpstr>Healthcare System</vt:lpstr>
      <vt:lpstr>Often learning is unsupervised</vt:lpstr>
      <vt:lpstr>Example: Network/Graph data</vt:lpstr>
      <vt:lpstr>Community detection</vt:lpstr>
      <vt:lpstr>Use heatmaps to visualize groups </vt:lpstr>
      <vt:lpstr>These are all Data Mining skills</vt:lpstr>
      <vt:lpstr>These are all Data Mining skills</vt:lpstr>
      <vt:lpstr>These are all Data Mining skills</vt:lpstr>
      <vt:lpstr>Why is it hard ?</vt:lpstr>
      <vt:lpstr>Why is it hard ?</vt:lpstr>
      <vt:lpstr>Why is it hard ?</vt:lpstr>
      <vt:lpstr>Why is it hard ?</vt:lpstr>
      <vt:lpstr>COURSE CONTENT</vt:lpstr>
      <vt:lpstr>Distances, Matrices, Counting</vt:lpstr>
      <vt:lpstr>Distances, Matrices, Counting</vt:lpstr>
      <vt:lpstr>Distances, Matrices, Counting</vt:lpstr>
      <vt:lpstr>Distances, Matrices, Counting</vt:lpstr>
      <vt:lpstr>A word of caution</vt:lpstr>
      <vt:lpstr>Don’t fool yourself</vt:lpstr>
      <vt:lpstr>Where should you reinforce the airplane ?</vt:lpstr>
      <vt:lpstr>Survivorship bias</vt:lpstr>
      <vt:lpstr>The Clever Hans Effect</vt:lpstr>
      <vt:lpstr>Citations in Wikipedia</vt:lpstr>
      <vt:lpstr>Citation needed in Wikipedia</vt:lpstr>
      <vt:lpstr>Citations in Wikipedia</vt:lpstr>
      <vt:lpstr>How can we automatically provide citations for Wikipedia</vt:lpstr>
      <vt:lpstr>Citations in Wikipedia</vt:lpstr>
      <vt:lpstr>How can we automatically provide citations for Wikipedia</vt:lpstr>
      <vt:lpstr>Shortcuts in Learning</vt:lpstr>
      <vt:lpstr>Russian Tanks</vt:lpstr>
      <vt:lpstr>Shortcuts in image models</vt:lpstr>
      <vt:lpstr>Shortcuts in image models</vt:lpstr>
      <vt:lpstr>You can always find what you are looking for</vt:lpstr>
      <vt:lpstr>PowerPoint Presentation</vt:lpstr>
      <vt:lpstr>Multiple Comparisons Problem</vt:lpstr>
      <vt:lpstr>Summary 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Avishek Anand</cp:lastModifiedBy>
  <cp:revision>14</cp:revision>
  <dcterms:created xsi:type="dcterms:W3CDTF">2015-07-09T11:57:30Z</dcterms:created>
  <dcterms:modified xsi:type="dcterms:W3CDTF">2024-11-11T12:16:43Z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0x010100FB8357AAE0C1E64CA4B3761381D30CF4</vt:lpwstr>
  </property>
</Properties>
</file>